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94" r:id="rId2"/>
    <p:sldId id="306" r:id="rId3"/>
    <p:sldId id="302" r:id="rId4"/>
    <p:sldId id="304" r:id="rId5"/>
    <p:sldId id="303" r:id="rId6"/>
    <p:sldId id="305" r:id="rId7"/>
    <p:sldId id="275" r:id="rId8"/>
    <p:sldId id="309" r:id="rId9"/>
    <p:sldId id="815" r:id="rId10"/>
    <p:sldId id="816" r:id="rId11"/>
    <p:sldId id="821" r:id="rId12"/>
    <p:sldId id="310" r:id="rId13"/>
    <p:sldId id="307" r:id="rId14"/>
    <p:sldId id="313" r:id="rId15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E0FE"/>
    <a:srgbClr val="ADD1FD"/>
    <a:srgbClr val="A3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Было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Разработка формы плана мероприятий </c:v>
                </c:pt>
                <c:pt idx="1">
                  <c:v>Передача формы для заполнения заведующим</c:v>
                </c:pt>
                <c:pt idx="2">
                  <c:v>Внесении информации в форму и ожидание заполнения </c:v>
                </c:pt>
                <c:pt idx="3">
                  <c:v>Получение заполненных форм по электронной  почте, сбор </c:v>
                </c:pt>
                <c:pt idx="4">
                  <c:v>Согласование иформации и внесение изменений</c:v>
                </c:pt>
                <c:pt idx="5">
                  <c:v>Формирование общей таблицы, утверждение плана мероприятий на месяц</c:v>
                </c:pt>
                <c:pt idx="6">
                  <c:v>Размещение на сайте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</c:v>
                </c:pt>
                <c:pt idx="1">
                  <c:v>1</c:v>
                </c:pt>
                <c:pt idx="2">
                  <c:v>8</c:v>
                </c:pt>
                <c:pt idx="3">
                  <c:v>6</c:v>
                </c:pt>
                <c:pt idx="4">
                  <c:v>4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9A-4586-B99A-8B0BF8DACD0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Стало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9.4483549446886857E-3"/>
                  <c:y val="-2.500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89A-4586-B99A-8B0BF8DACD00}"/>
                </c:ext>
              </c:extLst>
            </c:dLbl>
            <c:dLbl>
              <c:idx val="4"/>
              <c:layout>
                <c:manualLayout>
                  <c:x val="2.3620887361721712E-2"/>
                  <c:y val="-2.1874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89A-4586-B99A-8B0BF8DACD00}"/>
                </c:ext>
              </c:extLst>
            </c:dLbl>
            <c:dLbl>
              <c:idx val="5"/>
              <c:layout>
                <c:manualLayout>
                  <c:x val="1.1023080768803466E-2"/>
                  <c:y val="-1.5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89A-4586-B99A-8B0BF8DACD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Разработка формы плана мероприятий </c:v>
                </c:pt>
                <c:pt idx="1">
                  <c:v>Передача формы для заполнения заведующим</c:v>
                </c:pt>
                <c:pt idx="2">
                  <c:v>Внесении информации в форму и ожидание заполнения </c:v>
                </c:pt>
                <c:pt idx="3">
                  <c:v>Получение заполненных форм по электронной  почте, сбор </c:v>
                </c:pt>
                <c:pt idx="4">
                  <c:v>Согласование иформации и внесение изменений</c:v>
                </c:pt>
                <c:pt idx="5">
                  <c:v>Формирование общей таблицы, утверждение плана мероприятий на месяц</c:v>
                </c:pt>
                <c:pt idx="6">
                  <c:v>Размещение на сайте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1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89A-4586-B99A-8B0BF8DACD0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72654080"/>
        <c:axId val="372653296"/>
      </c:lineChart>
      <c:catAx>
        <c:axId val="372654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2653296"/>
        <c:crosses val="autoZero"/>
        <c:auto val="1"/>
        <c:lblAlgn val="ctr"/>
        <c:lblOffset val="100"/>
        <c:noMultiLvlLbl val="0"/>
      </c:catAx>
      <c:valAx>
        <c:axId val="37265329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72654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55D918-0D48-44D3-9287-CAE1B93EB64A}" type="doc">
      <dgm:prSet loTypeId="urn:microsoft.com/office/officeart/2005/8/layout/pyramid1" loCatId="pyramid" qsTypeId="urn:microsoft.com/office/officeart/2005/8/quickstyle/simple1" qsCatId="simple" csTypeId="urn:microsoft.com/office/officeart/2005/8/colors/accent4_5" csCatId="accent4" phldr="1"/>
      <dgm:spPr/>
    </dgm:pt>
    <dgm:pt modelId="{F014B99B-BC0F-4D51-AA35-03139CBC5BDF}">
      <dgm:prSet phldrT="[Текст]" custT="1"/>
      <dgm:spPr>
        <a:solidFill>
          <a:srgbClr val="0070C0"/>
        </a:solidFill>
      </dgm:spPr>
      <dgm:t>
        <a:bodyPr/>
        <a:lstStyle/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r>
            <a:rPr lang="ru-RU" sz="1200" b="1" dirty="0">
              <a:solidFill>
                <a:schemeClr val="bg1"/>
              </a:solidFill>
            </a:rPr>
            <a:t>Федеральный </a:t>
          </a:r>
        </a:p>
        <a:p>
          <a:r>
            <a:rPr lang="ru-RU" sz="1200" b="1" dirty="0">
              <a:solidFill>
                <a:schemeClr val="bg1"/>
              </a:solidFill>
            </a:rPr>
            <a:t>уровень</a:t>
          </a:r>
        </a:p>
      </dgm:t>
    </dgm:pt>
    <dgm:pt modelId="{547044BC-B29A-41C2-9396-2C63C92CED4B}" type="parTrans" cxnId="{DF277F6E-5463-4336-ABDE-6CE9BBB5760E}">
      <dgm:prSet/>
      <dgm:spPr/>
      <dgm:t>
        <a:bodyPr/>
        <a:lstStyle/>
        <a:p>
          <a:endParaRPr lang="ru-RU" b="1"/>
        </a:p>
      </dgm:t>
    </dgm:pt>
    <dgm:pt modelId="{310293B5-AF1E-4EB5-9AC5-576D9AB28450}" type="sibTrans" cxnId="{DF277F6E-5463-4336-ABDE-6CE9BBB5760E}">
      <dgm:prSet/>
      <dgm:spPr/>
      <dgm:t>
        <a:bodyPr/>
        <a:lstStyle/>
        <a:p>
          <a:endParaRPr lang="ru-RU" b="1"/>
        </a:p>
      </dgm:t>
    </dgm:pt>
    <dgm:pt modelId="{CBB2EDB4-08BF-49DB-9282-C363CE23E3D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200" b="1" dirty="0"/>
            <a:t>Региональный уровень</a:t>
          </a:r>
        </a:p>
      </dgm:t>
    </dgm:pt>
    <dgm:pt modelId="{061A8EDF-95EB-4ED1-B54D-E85549B7DDD2}" type="parTrans" cxnId="{AE28E987-068C-4050-9EA0-6987A9368CE5}">
      <dgm:prSet/>
      <dgm:spPr/>
      <dgm:t>
        <a:bodyPr/>
        <a:lstStyle/>
        <a:p>
          <a:endParaRPr lang="ru-RU" b="1"/>
        </a:p>
      </dgm:t>
    </dgm:pt>
    <dgm:pt modelId="{8A73D853-84E8-4FCE-B4F9-A28E61B55BFC}" type="sibTrans" cxnId="{AE28E987-068C-4050-9EA0-6987A9368CE5}">
      <dgm:prSet/>
      <dgm:spPr/>
      <dgm:t>
        <a:bodyPr/>
        <a:lstStyle/>
        <a:p>
          <a:endParaRPr lang="ru-RU" b="1"/>
        </a:p>
      </dgm:t>
    </dgm:pt>
    <dgm:pt modelId="{8380A261-4409-4C6B-8A07-0D64C5422F6D}">
      <dgm:prSet phldrT="[Текст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ru-RU" sz="1200" b="1" dirty="0"/>
            <a:t>Уровень ОО</a:t>
          </a:r>
        </a:p>
      </dgm:t>
    </dgm:pt>
    <dgm:pt modelId="{FDF2E5F5-8F13-4FFA-81A9-3BFDEEE2F092}" type="sibTrans" cxnId="{E7AC5795-AE57-4629-9DCD-7B603559995E}">
      <dgm:prSet/>
      <dgm:spPr/>
      <dgm:t>
        <a:bodyPr/>
        <a:lstStyle/>
        <a:p>
          <a:endParaRPr lang="ru-RU" b="1"/>
        </a:p>
      </dgm:t>
    </dgm:pt>
    <dgm:pt modelId="{48549D1C-43AC-47BA-B869-251333E1E3E6}" type="parTrans" cxnId="{E7AC5795-AE57-4629-9DCD-7B603559995E}">
      <dgm:prSet/>
      <dgm:spPr/>
      <dgm:t>
        <a:bodyPr/>
        <a:lstStyle/>
        <a:p>
          <a:endParaRPr lang="ru-RU" b="1"/>
        </a:p>
      </dgm:t>
    </dgm:pt>
    <dgm:pt modelId="{8C222443-D6D5-437E-8A06-7845FF64044F}" type="pres">
      <dgm:prSet presAssocID="{C055D918-0D48-44D3-9287-CAE1B93EB64A}" presName="Name0" presStyleCnt="0">
        <dgm:presLayoutVars>
          <dgm:dir/>
          <dgm:animLvl val="lvl"/>
          <dgm:resizeHandles val="exact"/>
        </dgm:presLayoutVars>
      </dgm:prSet>
      <dgm:spPr/>
    </dgm:pt>
    <dgm:pt modelId="{8E592AC7-B094-488F-86DE-8B46AA43A5F7}" type="pres">
      <dgm:prSet presAssocID="{F014B99B-BC0F-4D51-AA35-03139CBC5BDF}" presName="Name8" presStyleCnt="0"/>
      <dgm:spPr/>
    </dgm:pt>
    <dgm:pt modelId="{47753778-DDCD-4F66-8671-0963E55AC1AB}" type="pres">
      <dgm:prSet presAssocID="{F014B99B-BC0F-4D51-AA35-03139CBC5BDF}" presName="level" presStyleLbl="node1" presStyleIdx="0" presStyleCnt="3">
        <dgm:presLayoutVars>
          <dgm:chMax val="1"/>
          <dgm:bulletEnabled val="1"/>
        </dgm:presLayoutVars>
      </dgm:prSet>
      <dgm:spPr/>
    </dgm:pt>
    <dgm:pt modelId="{158BBE6D-1C8E-4142-827F-B1B32D20364B}" type="pres">
      <dgm:prSet presAssocID="{F014B99B-BC0F-4D51-AA35-03139CBC5BD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8609C55-E487-4600-AFD0-8994D3888F22}" type="pres">
      <dgm:prSet presAssocID="{CBB2EDB4-08BF-49DB-9282-C363CE23E3D0}" presName="Name8" presStyleCnt="0"/>
      <dgm:spPr/>
    </dgm:pt>
    <dgm:pt modelId="{7099C5AD-A666-455F-9144-31509FAE35FB}" type="pres">
      <dgm:prSet presAssocID="{CBB2EDB4-08BF-49DB-9282-C363CE23E3D0}" presName="level" presStyleLbl="node1" presStyleIdx="1" presStyleCnt="3" custLinFactNeighborX="-179" custLinFactNeighborY="969">
        <dgm:presLayoutVars>
          <dgm:chMax val="1"/>
          <dgm:bulletEnabled val="1"/>
        </dgm:presLayoutVars>
      </dgm:prSet>
      <dgm:spPr/>
    </dgm:pt>
    <dgm:pt modelId="{8064A9E2-4365-4891-A563-4210D9FE6047}" type="pres">
      <dgm:prSet presAssocID="{CBB2EDB4-08BF-49DB-9282-C363CE23E3D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E66420A-6794-4210-A8DC-A681DFE94B26}" type="pres">
      <dgm:prSet presAssocID="{8380A261-4409-4C6B-8A07-0D64C5422F6D}" presName="Name8" presStyleCnt="0"/>
      <dgm:spPr/>
    </dgm:pt>
    <dgm:pt modelId="{3405B94A-B110-4EB0-B99D-680A85764021}" type="pres">
      <dgm:prSet presAssocID="{8380A261-4409-4C6B-8A07-0D64C5422F6D}" presName="level" presStyleLbl="node1" presStyleIdx="2" presStyleCnt="3" custLinFactNeighborX="1216" custLinFactNeighborY="360">
        <dgm:presLayoutVars>
          <dgm:chMax val="1"/>
          <dgm:bulletEnabled val="1"/>
        </dgm:presLayoutVars>
      </dgm:prSet>
      <dgm:spPr/>
    </dgm:pt>
    <dgm:pt modelId="{EB789FCB-B92C-4A52-BB06-4A95FA62001B}" type="pres">
      <dgm:prSet presAssocID="{8380A261-4409-4C6B-8A07-0D64C5422F6D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684A2119-F004-4EA4-91AB-934B6F8401A9}" type="presOf" srcId="{8380A261-4409-4C6B-8A07-0D64C5422F6D}" destId="{3405B94A-B110-4EB0-B99D-680A85764021}" srcOrd="0" destOrd="0" presId="urn:microsoft.com/office/officeart/2005/8/layout/pyramid1"/>
    <dgm:cxn modelId="{87C54C2A-2433-412F-AFDC-EF80684BA9FB}" type="presOf" srcId="{C055D918-0D48-44D3-9287-CAE1B93EB64A}" destId="{8C222443-D6D5-437E-8A06-7845FF64044F}" srcOrd="0" destOrd="0" presId="urn:microsoft.com/office/officeart/2005/8/layout/pyramid1"/>
    <dgm:cxn modelId="{DF277F6E-5463-4336-ABDE-6CE9BBB5760E}" srcId="{C055D918-0D48-44D3-9287-CAE1B93EB64A}" destId="{F014B99B-BC0F-4D51-AA35-03139CBC5BDF}" srcOrd="0" destOrd="0" parTransId="{547044BC-B29A-41C2-9396-2C63C92CED4B}" sibTransId="{310293B5-AF1E-4EB5-9AC5-576D9AB28450}"/>
    <dgm:cxn modelId="{AE28E987-068C-4050-9EA0-6987A9368CE5}" srcId="{C055D918-0D48-44D3-9287-CAE1B93EB64A}" destId="{CBB2EDB4-08BF-49DB-9282-C363CE23E3D0}" srcOrd="1" destOrd="0" parTransId="{061A8EDF-95EB-4ED1-B54D-E85549B7DDD2}" sibTransId="{8A73D853-84E8-4FCE-B4F9-A28E61B55BFC}"/>
    <dgm:cxn modelId="{792CBD91-D1FA-4645-B0E6-1E344FDF5B5F}" type="presOf" srcId="{F014B99B-BC0F-4D51-AA35-03139CBC5BDF}" destId="{158BBE6D-1C8E-4142-827F-B1B32D20364B}" srcOrd="1" destOrd="0" presId="urn:microsoft.com/office/officeart/2005/8/layout/pyramid1"/>
    <dgm:cxn modelId="{E7AC5795-AE57-4629-9DCD-7B603559995E}" srcId="{C055D918-0D48-44D3-9287-CAE1B93EB64A}" destId="{8380A261-4409-4C6B-8A07-0D64C5422F6D}" srcOrd="2" destOrd="0" parTransId="{48549D1C-43AC-47BA-B869-251333E1E3E6}" sibTransId="{FDF2E5F5-8F13-4FFA-81A9-3BFDEEE2F092}"/>
    <dgm:cxn modelId="{E02952A2-E36A-4C36-9F3E-BBB3A16BEAFF}" type="presOf" srcId="{CBB2EDB4-08BF-49DB-9282-C363CE23E3D0}" destId="{7099C5AD-A666-455F-9144-31509FAE35FB}" srcOrd="0" destOrd="0" presId="urn:microsoft.com/office/officeart/2005/8/layout/pyramid1"/>
    <dgm:cxn modelId="{EBAC2FB6-06C0-4A9E-9E1C-FA45C82478E1}" type="presOf" srcId="{F014B99B-BC0F-4D51-AA35-03139CBC5BDF}" destId="{47753778-DDCD-4F66-8671-0963E55AC1AB}" srcOrd="0" destOrd="0" presId="urn:microsoft.com/office/officeart/2005/8/layout/pyramid1"/>
    <dgm:cxn modelId="{1E5B1BBB-EB15-427C-923B-76FB6018FA59}" type="presOf" srcId="{8380A261-4409-4C6B-8A07-0D64C5422F6D}" destId="{EB789FCB-B92C-4A52-BB06-4A95FA62001B}" srcOrd="1" destOrd="0" presId="urn:microsoft.com/office/officeart/2005/8/layout/pyramid1"/>
    <dgm:cxn modelId="{CB6F3BE7-F153-4CED-8270-72A0F84A15F2}" type="presOf" srcId="{CBB2EDB4-08BF-49DB-9282-C363CE23E3D0}" destId="{8064A9E2-4365-4891-A563-4210D9FE6047}" srcOrd="1" destOrd="0" presId="urn:microsoft.com/office/officeart/2005/8/layout/pyramid1"/>
    <dgm:cxn modelId="{FC54928D-8489-45BE-A419-478DF3152712}" type="presParOf" srcId="{8C222443-D6D5-437E-8A06-7845FF64044F}" destId="{8E592AC7-B094-488F-86DE-8B46AA43A5F7}" srcOrd="0" destOrd="0" presId="urn:microsoft.com/office/officeart/2005/8/layout/pyramid1"/>
    <dgm:cxn modelId="{DC294B94-6F0D-4281-8DCC-7EE503DCE163}" type="presParOf" srcId="{8E592AC7-B094-488F-86DE-8B46AA43A5F7}" destId="{47753778-DDCD-4F66-8671-0963E55AC1AB}" srcOrd="0" destOrd="0" presId="urn:microsoft.com/office/officeart/2005/8/layout/pyramid1"/>
    <dgm:cxn modelId="{32B8B60D-2A65-4E4C-9F0F-98AF62A9611C}" type="presParOf" srcId="{8E592AC7-B094-488F-86DE-8B46AA43A5F7}" destId="{158BBE6D-1C8E-4142-827F-B1B32D20364B}" srcOrd="1" destOrd="0" presId="urn:microsoft.com/office/officeart/2005/8/layout/pyramid1"/>
    <dgm:cxn modelId="{4C8D2E90-553F-4C69-9633-5DB19C6B4730}" type="presParOf" srcId="{8C222443-D6D5-437E-8A06-7845FF64044F}" destId="{08609C55-E487-4600-AFD0-8994D3888F22}" srcOrd="1" destOrd="0" presId="urn:microsoft.com/office/officeart/2005/8/layout/pyramid1"/>
    <dgm:cxn modelId="{9AE41948-5B39-48DA-8B26-40AF888C607C}" type="presParOf" srcId="{08609C55-E487-4600-AFD0-8994D3888F22}" destId="{7099C5AD-A666-455F-9144-31509FAE35FB}" srcOrd="0" destOrd="0" presId="urn:microsoft.com/office/officeart/2005/8/layout/pyramid1"/>
    <dgm:cxn modelId="{EDA768DD-D368-40A1-A0BA-204DC4265C49}" type="presParOf" srcId="{08609C55-E487-4600-AFD0-8994D3888F22}" destId="{8064A9E2-4365-4891-A563-4210D9FE6047}" srcOrd="1" destOrd="0" presId="urn:microsoft.com/office/officeart/2005/8/layout/pyramid1"/>
    <dgm:cxn modelId="{EE52A2AF-CD13-415D-9E54-7F7697F26A0C}" type="presParOf" srcId="{8C222443-D6D5-437E-8A06-7845FF64044F}" destId="{4E66420A-6794-4210-A8DC-A681DFE94B26}" srcOrd="2" destOrd="0" presId="urn:microsoft.com/office/officeart/2005/8/layout/pyramid1"/>
    <dgm:cxn modelId="{3162D02E-FA21-4300-B51B-7304BA500A88}" type="presParOf" srcId="{4E66420A-6794-4210-A8DC-A681DFE94B26}" destId="{3405B94A-B110-4EB0-B99D-680A85764021}" srcOrd="0" destOrd="0" presId="urn:microsoft.com/office/officeart/2005/8/layout/pyramid1"/>
    <dgm:cxn modelId="{48E779E7-74C8-4ED9-B4DB-8D03ECADD262}" type="presParOf" srcId="{4E66420A-6794-4210-A8DC-A681DFE94B26}" destId="{EB789FCB-B92C-4A52-BB06-4A95FA62001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FEE5F0-45C5-4CFF-BA2D-8A60B5871492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BD7538-E1B7-4A14-9649-1C582DF5D4FE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1800" b="1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Размещение формы плана мероприятий на сайте и информирование заведующих мастерских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06846E-9354-4D37-9D29-9412891BCA3C}" type="parTrans" cxnId="{C4C80438-EAA9-4321-BFD7-B17FD2CDF6C5}">
      <dgm:prSet/>
      <dgm:spPr/>
      <dgm:t>
        <a:bodyPr/>
        <a:lstStyle/>
        <a:p>
          <a:endParaRPr lang="ru-RU"/>
        </a:p>
      </dgm:t>
    </dgm:pt>
    <dgm:pt modelId="{98F1C1C8-A9C5-40A9-916F-5131661F376A}" type="sibTrans" cxnId="{C4C80438-EAA9-4321-BFD7-B17FD2CDF6C5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2B8E528B-B59C-46A5-8EBC-B248E02C47B1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2. З</a:t>
          </a:r>
          <a:r>
            <a:rPr lang="ru-RU" sz="1800" b="1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аполнение плана мероприятий заведующими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2109F1-5714-4AB0-B497-0BB2290288C0}" type="parTrans" cxnId="{E1011D21-2F5C-4B7B-A197-65E7014AC0EB}">
      <dgm:prSet/>
      <dgm:spPr/>
      <dgm:t>
        <a:bodyPr/>
        <a:lstStyle/>
        <a:p>
          <a:endParaRPr lang="ru-RU"/>
        </a:p>
      </dgm:t>
    </dgm:pt>
    <dgm:pt modelId="{EB8C6CE8-C0DC-4EDC-9F28-F1A973E801DD}" type="sibTrans" cxnId="{E1011D21-2F5C-4B7B-A197-65E7014AC0EB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F68A3DDF-6DB4-4987-B53D-BCDBCA10BAEB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3. Корректировка </a:t>
          </a:r>
          <a:r>
            <a:rPr lang="ru-RU" sz="1800" b="1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плана мероприятий заместителем директора по учебно-методической работе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FFDE97-27ED-4BEE-94F2-E44BC495E713}" type="parTrans" cxnId="{0FF18272-5323-40BD-820A-BCA1928EF8F0}">
      <dgm:prSet/>
      <dgm:spPr/>
      <dgm:t>
        <a:bodyPr/>
        <a:lstStyle/>
        <a:p>
          <a:endParaRPr lang="ru-RU"/>
        </a:p>
      </dgm:t>
    </dgm:pt>
    <dgm:pt modelId="{E7C70EB0-ACEC-4279-BCCC-DF6F633D54FD}" type="sibTrans" cxnId="{0FF18272-5323-40BD-820A-BCA1928EF8F0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FC5BD7F4-96B4-47C9-998E-6FC57FDD5E06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4. Утверждение плана мероприятий директором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55644D-8A28-46C9-BF4D-930A9544BCBC}" type="parTrans" cxnId="{D299D945-5B06-4459-93D5-DC15415E57A0}">
      <dgm:prSet/>
      <dgm:spPr/>
      <dgm:t>
        <a:bodyPr/>
        <a:lstStyle/>
        <a:p>
          <a:endParaRPr lang="ru-RU"/>
        </a:p>
      </dgm:t>
    </dgm:pt>
    <dgm:pt modelId="{CA06A359-1AEE-4640-8FE2-7A447B44B5F4}" type="sibTrans" cxnId="{D299D945-5B06-4459-93D5-DC15415E57A0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750584B0-8F72-4FC1-8F04-083026C179E3}" type="pres">
      <dgm:prSet presAssocID="{6BFEE5F0-45C5-4CFF-BA2D-8A60B5871492}" presName="outerComposite" presStyleCnt="0">
        <dgm:presLayoutVars>
          <dgm:chMax val="5"/>
          <dgm:dir/>
          <dgm:resizeHandles val="exact"/>
        </dgm:presLayoutVars>
      </dgm:prSet>
      <dgm:spPr/>
    </dgm:pt>
    <dgm:pt modelId="{75C6604F-7771-4662-8AA0-396AE1A5BE3F}" type="pres">
      <dgm:prSet presAssocID="{6BFEE5F0-45C5-4CFF-BA2D-8A60B5871492}" presName="dummyMaxCanvas" presStyleCnt="0">
        <dgm:presLayoutVars/>
      </dgm:prSet>
      <dgm:spPr/>
    </dgm:pt>
    <dgm:pt modelId="{F9BB5531-E828-48CE-AEBD-0A23AB6727FD}" type="pres">
      <dgm:prSet presAssocID="{6BFEE5F0-45C5-4CFF-BA2D-8A60B5871492}" presName="FourNodes_1" presStyleLbl="node1" presStyleIdx="0" presStyleCnt="4">
        <dgm:presLayoutVars>
          <dgm:bulletEnabled val="1"/>
        </dgm:presLayoutVars>
      </dgm:prSet>
      <dgm:spPr/>
    </dgm:pt>
    <dgm:pt modelId="{602F1FB2-2E68-41EB-B601-5D1672C42EA4}" type="pres">
      <dgm:prSet presAssocID="{6BFEE5F0-45C5-4CFF-BA2D-8A60B5871492}" presName="FourNodes_2" presStyleLbl="node1" presStyleIdx="1" presStyleCnt="4">
        <dgm:presLayoutVars>
          <dgm:bulletEnabled val="1"/>
        </dgm:presLayoutVars>
      </dgm:prSet>
      <dgm:spPr/>
    </dgm:pt>
    <dgm:pt modelId="{2F0DA1F2-9F48-4A57-B8BD-18A404BAB058}" type="pres">
      <dgm:prSet presAssocID="{6BFEE5F0-45C5-4CFF-BA2D-8A60B5871492}" presName="FourNodes_3" presStyleLbl="node1" presStyleIdx="2" presStyleCnt="4">
        <dgm:presLayoutVars>
          <dgm:bulletEnabled val="1"/>
        </dgm:presLayoutVars>
      </dgm:prSet>
      <dgm:spPr/>
    </dgm:pt>
    <dgm:pt modelId="{3ABF3857-2164-4EFF-89FF-4FF6164349D2}" type="pres">
      <dgm:prSet presAssocID="{6BFEE5F0-45C5-4CFF-BA2D-8A60B5871492}" presName="FourNodes_4" presStyleLbl="node1" presStyleIdx="3" presStyleCnt="4">
        <dgm:presLayoutVars>
          <dgm:bulletEnabled val="1"/>
        </dgm:presLayoutVars>
      </dgm:prSet>
      <dgm:spPr/>
    </dgm:pt>
    <dgm:pt modelId="{AFAA3A6C-3A0F-4137-B217-AB94623AEBAF}" type="pres">
      <dgm:prSet presAssocID="{6BFEE5F0-45C5-4CFF-BA2D-8A60B5871492}" presName="FourConn_1-2" presStyleLbl="fgAccFollowNode1" presStyleIdx="0" presStyleCnt="3">
        <dgm:presLayoutVars>
          <dgm:bulletEnabled val="1"/>
        </dgm:presLayoutVars>
      </dgm:prSet>
      <dgm:spPr/>
    </dgm:pt>
    <dgm:pt modelId="{128DC6FB-4818-4E1A-8AC4-C99A1AA765E8}" type="pres">
      <dgm:prSet presAssocID="{6BFEE5F0-45C5-4CFF-BA2D-8A60B5871492}" presName="FourConn_2-3" presStyleLbl="fgAccFollowNode1" presStyleIdx="1" presStyleCnt="3">
        <dgm:presLayoutVars>
          <dgm:bulletEnabled val="1"/>
        </dgm:presLayoutVars>
      </dgm:prSet>
      <dgm:spPr/>
    </dgm:pt>
    <dgm:pt modelId="{AFBF6B6C-4F57-4A3F-A7FF-1B694B20F9B3}" type="pres">
      <dgm:prSet presAssocID="{6BFEE5F0-45C5-4CFF-BA2D-8A60B5871492}" presName="FourConn_3-4" presStyleLbl="fgAccFollowNode1" presStyleIdx="2" presStyleCnt="3">
        <dgm:presLayoutVars>
          <dgm:bulletEnabled val="1"/>
        </dgm:presLayoutVars>
      </dgm:prSet>
      <dgm:spPr/>
    </dgm:pt>
    <dgm:pt modelId="{DD2C201A-89D9-42FB-9A1F-C006E790E3AF}" type="pres">
      <dgm:prSet presAssocID="{6BFEE5F0-45C5-4CFF-BA2D-8A60B5871492}" presName="FourNodes_1_text" presStyleLbl="node1" presStyleIdx="3" presStyleCnt="4">
        <dgm:presLayoutVars>
          <dgm:bulletEnabled val="1"/>
        </dgm:presLayoutVars>
      </dgm:prSet>
      <dgm:spPr/>
    </dgm:pt>
    <dgm:pt modelId="{E67B1BB6-E08A-49CD-A0EE-82C7681841FF}" type="pres">
      <dgm:prSet presAssocID="{6BFEE5F0-45C5-4CFF-BA2D-8A60B5871492}" presName="FourNodes_2_text" presStyleLbl="node1" presStyleIdx="3" presStyleCnt="4">
        <dgm:presLayoutVars>
          <dgm:bulletEnabled val="1"/>
        </dgm:presLayoutVars>
      </dgm:prSet>
      <dgm:spPr/>
    </dgm:pt>
    <dgm:pt modelId="{6F40B331-3C93-45A3-952B-54B3DA1CB4A1}" type="pres">
      <dgm:prSet presAssocID="{6BFEE5F0-45C5-4CFF-BA2D-8A60B5871492}" presName="FourNodes_3_text" presStyleLbl="node1" presStyleIdx="3" presStyleCnt="4">
        <dgm:presLayoutVars>
          <dgm:bulletEnabled val="1"/>
        </dgm:presLayoutVars>
      </dgm:prSet>
      <dgm:spPr/>
    </dgm:pt>
    <dgm:pt modelId="{C8F00CE0-D57E-4128-90C3-DEB06D8E872F}" type="pres">
      <dgm:prSet presAssocID="{6BFEE5F0-45C5-4CFF-BA2D-8A60B5871492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CE3ECC05-2B7E-4617-92FA-0C9E56D39904}" type="presOf" srcId="{FC5BD7F4-96B4-47C9-998E-6FC57FDD5E06}" destId="{3ABF3857-2164-4EFF-89FF-4FF6164349D2}" srcOrd="0" destOrd="0" presId="urn:microsoft.com/office/officeart/2005/8/layout/vProcess5"/>
    <dgm:cxn modelId="{B604AF1D-B53B-4435-ACD3-8312B866E537}" type="presOf" srcId="{DABD7538-E1B7-4A14-9649-1C582DF5D4FE}" destId="{F9BB5531-E828-48CE-AEBD-0A23AB6727FD}" srcOrd="0" destOrd="0" presId="urn:microsoft.com/office/officeart/2005/8/layout/vProcess5"/>
    <dgm:cxn modelId="{E1011D21-2F5C-4B7B-A197-65E7014AC0EB}" srcId="{6BFEE5F0-45C5-4CFF-BA2D-8A60B5871492}" destId="{2B8E528B-B59C-46A5-8EBC-B248E02C47B1}" srcOrd="1" destOrd="0" parTransId="{5A2109F1-5714-4AB0-B497-0BB2290288C0}" sibTransId="{EB8C6CE8-C0DC-4EDC-9F28-F1A973E801DD}"/>
    <dgm:cxn modelId="{C4C80438-EAA9-4321-BFD7-B17FD2CDF6C5}" srcId="{6BFEE5F0-45C5-4CFF-BA2D-8A60B5871492}" destId="{DABD7538-E1B7-4A14-9649-1C582DF5D4FE}" srcOrd="0" destOrd="0" parTransId="{B406846E-9354-4D37-9D29-9412891BCA3C}" sibTransId="{98F1C1C8-A9C5-40A9-916F-5131661F376A}"/>
    <dgm:cxn modelId="{34F2AF38-B6CE-43DE-BDA7-2CA7F217A6F7}" type="presOf" srcId="{F68A3DDF-6DB4-4987-B53D-BCDBCA10BAEB}" destId="{6F40B331-3C93-45A3-952B-54B3DA1CB4A1}" srcOrd="1" destOrd="0" presId="urn:microsoft.com/office/officeart/2005/8/layout/vProcess5"/>
    <dgm:cxn modelId="{924F7940-13D6-490C-BDE6-F7F0E453B718}" type="presOf" srcId="{2B8E528B-B59C-46A5-8EBC-B248E02C47B1}" destId="{E67B1BB6-E08A-49CD-A0EE-82C7681841FF}" srcOrd="1" destOrd="0" presId="urn:microsoft.com/office/officeart/2005/8/layout/vProcess5"/>
    <dgm:cxn modelId="{DF3A725C-117B-4BA3-8C5F-0097ECD451AB}" type="presOf" srcId="{6BFEE5F0-45C5-4CFF-BA2D-8A60B5871492}" destId="{750584B0-8F72-4FC1-8F04-083026C179E3}" srcOrd="0" destOrd="0" presId="urn:microsoft.com/office/officeart/2005/8/layout/vProcess5"/>
    <dgm:cxn modelId="{5B6D5843-48EA-4E9C-A300-B162CED81713}" type="presOf" srcId="{F68A3DDF-6DB4-4987-B53D-BCDBCA10BAEB}" destId="{2F0DA1F2-9F48-4A57-B8BD-18A404BAB058}" srcOrd="0" destOrd="0" presId="urn:microsoft.com/office/officeart/2005/8/layout/vProcess5"/>
    <dgm:cxn modelId="{D299D945-5B06-4459-93D5-DC15415E57A0}" srcId="{6BFEE5F0-45C5-4CFF-BA2D-8A60B5871492}" destId="{FC5BD7F4-96B4-47C9-998E-6FC57FDD5E06}" srcOrd="3" destOrd="0" parTransId="{B255644D-8A28-46C9-BF4D-930A9544BCBC}" sibTransId="{CA06A359-1AEE-4640-8FE2-7A447B44B5F4}"/>
    <dgm:cxn modelId="{0FF18272-5323-40BD-820A-BCA1928EF8F0}" srcId="{6BFEE5F0-45C5-4CFF-BA2D-8A60B5871492}" destId="{F68A3DDF-6DB4-4987-B53D-BCDBCA10BAEB}" srcOrd="2" destOrd="0" parTransId="{8EFFDE97-27ED-4BEE-94F2-E44BC495E713}" sibTransId="{E7C70EB0-ACEC-4279-BCCC-DF6F633D54FD}"/>
    <dgm:cxn modelId="{34B5A58C-197F-4AC5-AF52-6D2BD099FCB9}" type="presOf" srcId="{98F1C1C8-A9C5-40A9-916F-5131661F376A}" destId="{AFAA3A6C-3A0F-4137-B217-AB94623AEBAF}" srcOrd="0" destOrd="0" presId="urn:microsoft.com/office/officeart/2005/8/layout/vProcess5"/>
    <dgm:cxn modelId="{92EE43C4-6A45-41FA-947F-6BC90A5F4387}" type="presOf" srcId="{DABD7538-E1B7-4A14-9649-1C582DF5D4FE}" destId="{DD2C201A-89D9-42FB-9A1F-C006E790E3AF}" srcOrd="1" destOrd="0" presId="urn:microsoft.com/office/officeart/2005/8/layout/vProcess5"/>
    <dgm:cxn modelId="{04CB8BC8-6B5B-4D0F-B7F5-DE894651A5D6}" type="presOf" srcId="{EB8C6CE8-C0DC-4EDC-9F28-F1A973E801DD}" destId="{128DC6FB-4818-4E1A-8AC4-C99A1AA765E8}" srcOrd="0" destOrd="0" presId="urn:microsoft.com/office/officeart/2005/8/layout/vProcess5"/>
    <dgm:cxn modelId="{B9284FDE-E7B6-409D-8FD8-D97C6B4FDF16}" type="presOf" srcId="{2B8E528B-B59C-46A5-8EBC-B248E02C47B1}" destId="{602F1FB2-2E68-41EB-B601-5D1672C42EA4}" srcOrd="0" destOrd="0" presId="urn:microsoft.com/office/officeart/2005/8/layout/vProcess5"/>
    <dgm:cxn modelId="{67E8C6E2-2D44-486E-A8C5-1EBB9D8BBD95}" type="presOf" srcId="{FC5BD7F4-96B4-47C9-998E-6FC57FDD5E06}" destId="{C8F00CE0-D57E-4128-90C3-DEB06D8E872F}" srcOrd="1" destOrd="0" presId="urn:microsoft.com/office/officeart/2005/8/layout/vProcess5"/>
    <dgm:cxn modelId="{40D65CF1-1D9A-4463-A07C-D3A99F104BB2}" type="presOf" srcId="{E7C70EB0-ACEC-4279-BCCC-DF6F633D54FD}" destId="{AFBF6B6C-4F57-4A3F-A7FF-1B694B20F9B3}" srcOrd="0" destOrd="0" presId="urn:microsoft.com/office/officeart/2005/8/layout/vProcess5"/>
    <dgm:cxn modelId="{D356F34A-5BBF-4E1C-A6A1-863F5F7497D7}" type="presParOf" srcId="{750584B0-8F72-4FC1-8F04-083026C179E3}" destId="{75C6604F-7771-4662-8AA0-396AE1A5BE3F}" srcOrd="0" destOrd="0" presId="urn:microsoft.com/office/officeart/2005/8/layout/vProcess5"/>
    <dgm:cxn modelId="{A77A35E9-C1C6-4207-AD62-E4581BE6896A}" type="presParOf" srcId="{750584B0-8F72-4FC1-8F04-083026C179E3}" destId="{F9BB5531-E828-48CE-AEBD-0A23AB6727FD}" srcOrd="1" destOrd="0" presId="urn:microsoft.com/office/officeart/2005/8/layout/vProcess5"/>
    <dgm:cxn modelId="{A48A74D6-1893-40EB-9B89-EF13BEA0BB1B}" type="presParOf" srcId="{750584B0-8F72-4FC1-8F04-083026C179E3}" destId="{602F1FB2-2E68-41EB-B601-5D1672C42EA4}" srcOrd="2" destOrd="0" presId="urn:microsoft.com/office/officeart/2005/8/layout/vProcess5"/>
    <dgm:cxn modelId="{60116390-2366-4C04-B98A-D2C966488ABD}" type="presParOf" srcId="{750584B0-8F72-4FC1-8F04-083026C179E3}" destId="{2F0DA1F2-9F48-4A57-B8BD-18A404BAB058}" srcOrd="3" destOrd="0" presId="urn:microsoft.com/office/officeart/2005/8/layout/vProcess5"/>
    <dgm:cxn modelId="{175A97D3-24EE-438F-92E4-4966ACC85EC5}" type="presParOf" srcId="{750584B0-8F72-4FC1-8F04-083026C179E3}" destId="{3ABF3857-2164-4EFF-89FF-4FF6164349D2}" srcOrd="4" destOrd="0" presId="urn:microsoft.com/office/officeart/2005/8/layout/vProcess5"/>
    <dgm:cxn modelId="{3D99C260-B0F6-47C7-8F4B-9D3D14884677}" type="presParOf" srcId="{750584B0-8F72-4FC1-8F04-083026C179E3}" destId="{AFAA3A6C-3A0F-4137-B217-AB94623AEBAF}" srcOrd="5" destOrd="0" presId="urn:microsoft.com/office/officeart/2005/8/layout/vProcess5"/>
    <dgm:cxn modelId="{5C3B3584-9BD6-4634-9ADD-FBE7F33E6377}" type="presParOf" srcId="{750584B0-8F72-4FC1-8F04-083026C179E3}" destId="{128DC6FB-4818-4E1A-8AC4-C99A1AA765E8}" srcOrd="6" destOrd="0" presId="urn:microsoft.com/office/officeart/2005/8/layout/vProcess5"/>
    <dgm:cxn modelId="{6C6BD7C0-8E84-4B34-B6A1-4CDD6FBA9178}" type="presParOf" srcId="{750584B0-8F72-4FC1-8F04-083026C179E3}" destId="{AFBF6B6C-4F57-4A3F-A7FF-1B694B20F9B3}" srcOrd="7" destOrd="0" presId="urn:microsoft.com/office/officeart/2005/8/layout/vProcess5"/>
    <dgm:cxn modelId="{3A19AECC-682C-44C0-B538-1D4366EA7DD3}" type="presParOf" srcId="{750584B0-8F72-4FC1-8F04-083026C179E3}" destId="{DD2C201A-89D9-42FB-9A1F-C006E790E3AF}" srcOrd="8" destOrd="0" presId="urn:microsoft.com/office/officeart/2005/8/layout/vProcess5"/>
    <dgm:cxn modelId="{70FF758F-C263-486B-8F32-AE59755A1045}" type="presParOf" srcId="{750584B0-8F72-4FC1-8F04-083026C179E3}" destId="{E67B1BB6-E08A-49CD-A0EE-82C7681841FF}" srcOrd="9" destOrd="0" presId="urn:microsoft.com/office/officeart/2005/8/layout/vProcess5"/>
    <dgm:cxn modelId="{3C452500-3CB0-48E5-9805-365C7BA76955}" type="presParOf" srcId="{750584B0-8F72-4FC1-8F04-083026C179E3}" destId="{6F40B331-3C93-45A3-952B-54B3DA1CB4A1}" srcOrd="10" destOrd="0" presId="urn:microsoft.com/office/officeart/2005/8/layout/vProcess5"/>
    <dgm:cxn modelId="{E50BBEDF-FE37-4B25-AB27-37E75A81C61E}" type="presParOf" srcId="{750584B0-8F72-4FC1-8F04-083026C179E3}" destId="{C8F00CE0-D57E-4128-90C3-DEB06D8E872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753778-DDCD-4F66-8671-0963E55AC1AB}">
      <dsp:nvSpPr>
        <dsp:cNvPr id="0" name=""/>
        <dsp:cNvSpPr/>
      </dsp:nvSpPr>
      <dsp:spPr>
        <a:xfrm>
          <a:off x="1500197" y="0"/>
          <a:ext cx="1500197" cy="1729979"/>
        </a:xfrm>
        <a:prstGeom prst="trapezoid">
          <a:avLst>
            <a:gd name="adj" fmla="val 5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bg1"/>
              </a:solidFill>
            </a:rPr>
            <a:t>Федеральный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bg1"/>
              </a:solidFill>
            </a:rPr>
            <a:t>уровень</a:t>
          </a:r>
        </a:p>
      </dsp:txBody>
      <dsp:txXfrm>
        <a:off x="1500197" y="0"/>
        <a:ext cx="1500197" cy="1729979"/>
      </dsp:txXfrm>
    </dsp:sp>
    <dsp:sp modelId="{7099C5AD-A666-455F-9144-31509FAE35FB}">
      <dsp:nvSpPr>
        <dsp:cNvPr id="0" name=""/>
        <dsp:cNvSpPr/>
      </dsp:nvSpPr>
      <dsp:spPr>
        <a:xfrm>
          <a:off x="744728" y="1746742"/>
          <a:ext cx="3000395" cy="1729979"/>
        </a:xfrm>
        <a:prstGeom prst="trapezoid">
          <a:avLst>
            <a:gd name="adj" fmla="val 43359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/>
            <a:t>Региональный уровень</a:t>
          </a:r>
        </a:p>
      </dsp:txBody>
      <dsp:txXfrm>
        <a:off x="1269797" y="1746742"/>
        <a:ext cx="1950256" cy="1729979"/>
      </dsp:txXfrm>
    </dsp:sp>
    <dsp:sp modelId="{3405B94A-B110-4EB0-B99D-680A85764021}">
      <dsp:nvSpPr>
        <dsp:cNvPr id="0" name=""/>
        <dsp:cNvSpPr/>
      </dsp:nvSpPr>
      <dsp:spPr>
        <a:xfrm>
          <a:off x="0" y="3459958"/>
          <a:ext cx="4500593" cy="1729979"/>
        </a:xfrm>
        <a:prstGeom prst="trapezoid">
          <a:avLst>
            <a:gd name="adj" fmla="val 43359"/>
          </a:avLst>
        </a:prstGeom>
        <a:solidFill>
          <a:srgbClr val="00B0F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/>
            <a:t>Уровень ОО</a:t>
          </a:r>
        </a:p>
      </dsp:txBody>
      <dsp:txXfrm>
        <a:off x="787603" y="3459958"/>
        <a:ext cx="2925385" cy="17299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BB5531-E828-48CE-AEBD-0A23AB6727FD}">
      <dsp:nvSpPr>
        <dsp:cNvPr id="0" name=""/>
        <dsp:cNvSpPr/>
      </dsp:nvSpPr>
      <dsp:spPr>
        <a:xfrm>
          <a:off x="0" y="0"/>
          <a:ext cx="6032379" cy="902876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1800" b="1" kern="1200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Размещение формы плана мероприятий на сайте и информирование заведующих мастерских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444" y="26444"/>
        <a:ext cx="4981812" cy="849988"/>
      </dsp:txXfrm>
    </dsp:sp>
    <dsp:sp modelId="{602F1FB2-2E68-41EB-B601-5D1672C42EA4}">
      <dsp:nvSpPr>
        <dsp:cNvPr id="0" name=""/>
        <dsp:cNvSpPr/>
      </dsp:nvSpPr>
      <dsp:spPr>
        <a:xfrm>
          <a:off x="505211" y="1067036"/>
          <a:ext cx="6032379" cy="902876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З</a:t>
          </a:r>
          <a:r>
            <a:rPr lang="ru-RU" sz="1800" b="1" kern="1200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аполнение плана мероприятий заведующими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1655" y="1093480"/>
        <a:ext cx="4887409" cy="849988"/>
      </dsp:txXfrm>
    </dsp:sp>
    <dsp:sp modelId="{2F0DA1F2-9F48-4A57-B8BD-18A404BAB058}">
      <dsp:nvSpPr>
        <dsp:cNvPr id="0" name=""/>
        <dsp:cNvSpPr/>
      </dsp:nvSpPr>
      <dsp:spPr>
        <a:xfrm>
          <a:off x="1002883" y="2134072"/>
          <a:ext cx="6032379" cy="902876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 Корректировка </a:t>
          </a:r>
          <a:r>
            <a:rPr lang="ru-RU" sz="1800" b="1" kern="1200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плана мероприятий заместителем директора по учебно-методической работе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29327" y="2160516"/>
        <a:ext cx="4894950" cy="849988"/>
      </dsp:txXfrm>
    </dsp:sp>
    <dsp:sp modelId="{3ABF3857-2164-4EFF-89FF-4FF6164349D2}">
      <dsp:nvSpPr>
        <dsp:cNvPr id="0" name=""/>
        <dsp:cNvSpPr/>
      </dsp:nvSpPr>
      <dsp:spPr>
        <a:xfrm>
          <a:off x="1508094" y="3201108"/>
          <a:ext cx="6032379" cy="902876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4. Утверждение плана мероприятий директором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34538" y="3227552"/>
        <a:ext cx="4887409" cy="849988"/>
      </dsp:txXfrm>
    </dsp:sp>
    <dsp:sp modelId="{AFAA3A6C-3A0F-4137-B217-AB94623AEBAF}">
      <dsp:nvSpPr>
        <dsp:cNvPr id="0" name=""/>
        <dsp:cNvSpPr/>
      </dsp:nvSpPr>
      <dsp:spPr>
        <a:xfrm>
          <a:off x="5445509" y="691521"/>
          <a:ext cx="586869" cy="586869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>
            <a:solidFill>
              <a:srgbClr val="002060"/>
            </a:solidFill>
          </a:endParaRPr>
        </a:p>
      </dsp:txBody>
      <dsp:txXfrm>
        <a:off x="5577555" y="691521"/>
        <a:ext cx="322777" cy="441619"/>
      </dsp:txXfrm>
    </dsp:sp>
    <dsp:sp modelId="{128DC6FB-4818-4E1A-8AC4-C99A1AA765E8}">
      <dsp:nvSpPr>
        <dsp:cNvPr id="0" name=""/>
        <dsp:cNvSpPr/>
      </dsp:nvSpPr>
      <dsp:spPr>
        <a:xfrm>
          <a:off x="5950721" y="1758557"/>
          <a:ext cx="586869" cy="586869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/>
        </a:p>
      </dsp:txBody>
      <dsp:txXfrm>
        <a:off x="6082767" y="1758557"/>
        <a:ext cx="322777" cy="441619"/>
      </dsp:txXfrm>
    </dsp:sp>
    <dsp:sp modelId="{AFBF6B6C-4F57-4A3F-A7FF-1B694B20F9B3}">
      <dsp:nvSpPr>
        <dsp:cNvPr id="0" name=""/>
        <dsp:cNvSpPr/>
      </dsp:nvSpPr>
      <dsp:spPr>
        <a:xfrm>
          <a:off x="6448392" y="2825593"/>
          <a:ext cx="586869" cy="586869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/>
        </a:p>
      </dsp:txBody>
      <dsp:txXfrm>
        <a:off x="6580438" y="2825593"/>
        <a:ext cx="322777" cy="4416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63E80-F3C1-40E1-ADE6-7667B802929F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D8501-3B49-49BD-834F-769B3A01D1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7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3154-E84C-41DF-B5DA-EC6BBDAF4A27}" type="datetime1">
              <a:rPr lang="ru-RU" smtClean="0"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411B-D92D-4D4A-AE7C-DA3B657800A4}" type="datetime1">
              <a:rPr lang="ru-RU" smtClean="0"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F3428-DA13-4CD4-A0C1-213CC02A17F0}" type="datetime1">
              <a:rPr lang="ru-RU" smtClean="0"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B6EF6-91A9-45D4-90F2-6D7F1684EEAD}" type="datetime1">
              <a:rPr lang="ru-RU" smtClean="0"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FB03-7E63-4E96-8E71-64D8AAAA05E5}" type="datetime1">
              <a:rPr lang="ru-RU" smtClean="0"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0540-5065-4154-B575-25F045956217}" type="datetime1">
              <a:rPr lang="ru-RU" smtClean="0"/>
              <a:t>12.09.2023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9B64-BEA0-4646-B2DC-9848AD041FF0}" type="datetime1">
              <a:rPr lang="ru-RU" smtClean="0"/>
              <a:t>12.09.2023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4C0B-81BA-44B0-9873-B784BFDAA5C9}" type="datetime1">
              <a:rPr lang="ru-RU" smtClean="0"/>
              <a:t>12.09.2023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CF4-D6E8-4C91-A0C2-281C5183E81D}" type="datetime1">
              <a:rPr lang="ru-RU" smtClean="0"/>
              <a:t>12.09.2023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916-F477-4046-8D7F-52FEE71D902C}" type="datetime1">
              <a:rPr lang="ru-RU" smtClean="0"/>
              <a:t>12.09.2023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3FF46-2893-462E-B2F1-225924908D8D}" type="datetime1">
              <a:rPr lang="ru-RU" smtClean="0"/>
              <a:t>12.09.2023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3BC51-48CD-4653-BB47-5F4125556576}" type="datetime1">
              <a:rPr lang="ru-RU" smtClean="0"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A4A1D50-C345-4A34-88BD-4C0B81EE5703}"/>
              </a:ext>
            </a:extLst>
          </p:cNvPr>
          <p:cNvSpPr txBox="1"/>
          <p:nvPr/>
        </p:nvSpPr>
        <p:spPr>
          <a:xfrm>
            <a:off x="747168" y="1623363"/>
            <a:ext cx="7624018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  <a:p>
            <a:pPr algn="ctr"/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защиты проекта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внедрению бережливых технологий в системе образования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Челябинской области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2393467" y="6028689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-2023 г.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CCE420-09F1-4DC5-8BC1-1BB5699703A3}"/>
              </a:ext>
            </a:extLst>
          </p:cNvPr>
          <p:cNvSpPr txBox="1"/>
          <p:nvPr/>
        </p:nvSpPr>
        <p:spPr>
          <a:xfrm>
            <a:off x="715046" y="1085942"/>
            <a:ext cx="785792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профессиональное образовательное учреждение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«Южно-Уральский агропромышленный колледж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9FD826-8CA8-49B6-A073-CFE9576C4244}"/>
              </a:ext>
            </a:extLst>
          </p:cNvPr>
          <p:cNvSpPr txBox="1"/>
          <p:nvPr/>
        </p:nvSpPr>
        <p:spPr>
          <a:xfrm>
            <a:off x="715046" y="3314548"/>
            <a:ext cx="7740971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процесса планирования и равномерной загрузки  мастерских и лабораторий                     ГБПОУ «ЮУрАПК»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B0CB5E0-3EF3-4635-B624-7CBAEEC99EAE}"/>
              </a:ext>
            </a:extLst>
          </p:cNvPr>
          <p:cNvSpPr txBox="1"/>
          <p:nvPr/>
        </p:nvSpPr>
        <p:spPr>
          <a:xfrm>
            <a:off x="3963542" y="4980851"/>
            <a:ext cx="4851575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ГБПОУ ЮУрАПК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Аминева О.В.</a:t>
            </a:r>
          </a:p>
        </p:txBody>
      </p:sp>
    </p:spTree>
    <p:extLst>
      <p:ext uri="{BB962C8B-B14F-4D97-AF65-F5344CB8AC3E}">
        <p14:creationId xmlns:p14="http://schemas.microsoft.com/office/powerpoint/2010/main" val="3517441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10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A690F5C-004C-42B9-B72F-B786C782DD2F}"/>
              </a:ext>
            </a:extLst>
          </p:cNvPr>
          <p:cNvSpPr txBox="1"/>
          <p:nvPr/>
        </p:nvSpPr>
        <p:spPr>
          <a:xfrm>
            <a:off x="843844" y="977313"/>
            <a:ext cx="762401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проекта</a:t>
            </a:r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Объект 5">
            <a:extLst>
              <a:ext uri="{FF2B5EF4-FFF2-40B4-BE49-F238E27FC236}">
                <a16:creationId xmlns:a16="http://schemas.microsoft.com/office/drawing/2014/main" id="{243B59B4-AA55-4AC0-A2A5-3B78758458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38" y="1657105"/>
            <a:ext cx="2989294" cy="4223582"/>
          </a:xfrm>
          <a:ln>
            <a:solidFill>
              <a:schemeClr val="accent1"/>
            </a:solidFill>
          </a:ln>
        </p:spPr>
      </p:pic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81B189E1-3591-4588-9387-7BA896C787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4147499"/>
              </p:ext>
            </p:extLst>
          </p:nvPr>
        </p:nvGraphicFramePr>
        <p:xfrm>
          <a:off x="3833137" y="1657103"/>
          <a:ext cx="4915327" cy="4223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358113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11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A690F5C-004C-42B9-B72F-B786C782DD2F}"/>
              </a:ext>
            </a:extLst>
          </p:cNvPr>
          <p:cNvSpPr txBox="1"/>
          <p:nvPr/>
        </p:nvSpPr>
        <p:spPr>
          <a:xfrm>
            <a:off x="831998" y="704970"/>
            <a:ext cx="762401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проекта</a:t>
            </a:r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8BBDC9-C194-492E-8992-7A4635202C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414" y="1100901"/>
            <a:ext cx="6881047" cy="505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755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pic>
        <p:nvPicPr>
          <p:cNvPr id="14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75823BC2-FB12-47E6-82C8-06BB47B28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A6DAA447-8852-48FC-B34D-B3D4DBC95E62}"/>
              </a:ext>
            </a:extLst>
          </p:cNvPr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847A16F-2DEF-4310-88A8-E41391E2AA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0222" y="4016888"/>
            <a:ext cx="3372907" cy="2334553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79CD908-A308-43A3-8BA8-C8B467FD39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100"/>
          <a:stretch/>
        </p:blipFill>
        <p:spPr>
          <a:xfrm>
            <a:off x="395536" y="1099765"/>
            <a:ext cx="2449399" cy="375028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0B6509A-6D98-4D6B-B710-4B5374D503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6539" y="1976433"/>
            <a:ext cx="2449400" cy="301340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5650EE6-7203-48C3-9D00-9FD7B790F1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4585" y="3962846"/>
            <a:ext cx="3608399" cy="263792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83B2661-5B3E-4E24-ADAC-91D5764A20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6137" y="633958"/>
            <a:ext cx="4105859" cy="2785892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AB73D60-1693-45E9-A264-526CF9F69CFC}"/>
              </a:ext>
            </a:extLst>
          </p:cNvPr>
          <p:cNvSpPr/>
          <p:nvPr/>
        </p:nvSpPr>
        <p:spPr>
          <a:xfrm>
            <a:off x="3070213" y="724062"/>
            <a:ext cx="11045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ФОТО до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086235B5-1F83-4359-9A99-2816D293DD24}"/>
              </a:ext>
            </a:extLst>
          </p:cNvPr>
          <p:cNvSpPr/>
          <p:nvPr/>
        </p:nvSpPr>
        <p:spPr>
          <a:xfrm>
            <a:off x="6252152" y="3533703"/>
            <a:ext cx="1429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ФОТО после </a:t>
            </a: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BEB946A1-049F-41D3-9ED2-F8BDE3B41FAD}"/>
              </a:ext>
            </a:extLst>
          </p:cNvPr>
          <p:cNvCxnSpPr>
            <a:cxnSpLocks/>
          </p:cNvCxnSpPr>
          <p:nvPr/>
        </p:nvCxnSpPr>
        <p:spPr>
          <a:xfrm flipV="1">
            <a:off x="1547664" y="1394803"/>
            <a:ext cx="2952328" cy="10980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201E669C-8DD9-497C-BEA6-131D814F0CFB}"/>
              </a:ext>
            </a:extLst>
          </p:cNvPr>
          <p:cNvCxnSpPr>
            <a:cxnSpLocks/>
          </p:cNvCxnSpPr>
          <p:nvPr/>
        </p:nvCxnSpPr>
        <p:spPr>
          <a:xfrm>
            <a:off x="1270326" y="2768769"/>
            <a:ext cx="1605294" cy="4461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17C8CD43-52B7-4564-8402-B3EFE50B798E}"/>
              </a:ext>
            </a:extLst>
          </p:cNvPr>
          <p:cNvCxnSpPr>
            <a:cxnSpLocks/>
          </p:cNvCxnSpPr>
          <p:nvPr/>
        </p:nvCxnSpPr>
        <p:spPr>
          <a:xfrm flipH="1">
            <a:off x="870089" y="2768769"/>
            <a:ext cx="179212" cy="19563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708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04949"/>
            <a:ext cx="8219256" cy="634082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реализации процесса (алгоритм) 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процесса планирования и равномерной загрузки мастерских и лабораторий ГБПОУ «ЮУрАПК»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4389401"/>
              </p:ext>
            </p:extLst>
          </p:nvPr>
        </p:nvGraphicFramePr>
        <p:xfrm>
          <a:off x="1084414" y="1988839"/>
          <a:ext cx="7540474" cy="4103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  <p:pic>
        <p:nvPicPr>
          <p:cNvPr id="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318945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2443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  <p:pic>
        <p:nvPicPr>
          <p:cNvPr id="14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75823BC2-FB12-47E6-82C8-06BB47B28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A6DAA447-8852-48FC-B34D-B3D4DBC95E62}"/>
              </a:ext>
            </a:extLst>
          </p:cNvPr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1B5BE8C-0A61-4BA7-96B8-DC65548DA316}"/>
              </a:ext>
            </a:extLst>
          </p:cNvPr>
          <p:cNvSpPr/>
          <p:nvPr/>
        </p:nvSpPr>
        <p:spPr>
          <a:xfrm>
            <a:off x="683568" y="805811"/>
            <a:ext cx="75013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Бережливое образование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EAA9089-C73F-4EE6-A19D-D8D8731D6CD7}"/>
              </a:ext>
            </a:extLst>
          </p:cNvPr>
          <p:cNvSpPr/>
          <p:nvPr/>
        </p:nvSpPr>
        <p:spPr>
          <a:xfrm>
            <a:off x="2964339" y="1205921"/>
            <a:ext cx="2864887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https://spo-aat.ru/32297/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06D024-BA5D-4EAB-9DF5-C01CA6C149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316" y="1667418"/>
            <a:ext cx="7229597" cy="487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804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D8E1C705-14D6-41FD-9035-1DBB5D4D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6475A97-E640-4680-A3CC-2E268C361E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44" y="744476"/>
            <a:ext cx="8094985" cy="572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4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500813"/>
            <a:ext cx="347662" cy="285750"/>
          </a:xfrm>
        </p:spPr>
        <p:txBody>
          <a:bodyPr/>
          <a:lstStyle/>
          <a:p>
            <a:pPr algn="ctr">
              <a:defRPr/>
            </a:pPr>
            <a:fld id="{2AD4DEC4-E446-475C-A333-F6C77385E2A3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3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379" name="TextBox 48"/>
          <p:cNvSpPr txBox="1">
            <a:spLocks noChangeArrowheads="1"/>
          </p:cNvSpPr>
          <p:nvPr/>
        </p:nvSpPr>
        <p:spPr bwMode="auto">
          <a:xfrm>
            <a:off x="214938" y="6183893"/>
            <a:ext cx="53292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Время протекания процесса – 23,5 часа (1410 мин) </a:t>
            </a:r>
          </a:p>
        </p:txBody>
      </p:sp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14" y="35718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BF12FEA-8CB8-4C98-94E0-7F2337BAC5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937" y="1393222"/>
            <a:ext cx="8811821" cy="261184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1997351" y="614557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Анализ проблем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E6A3B062-A3E5-4E7A-8A81-12583FD9DC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372249"/>
              </p:ext>
            </p:extLst>
          </p:nvPr>
        </p:nvGraphicFramePr>
        <p:xfrm>
          <a:off x="223685" y="1192466"/>
          <a:ext cx="8696629" cy="50225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135">
                  <a:extLst>
                    <a:ext uri="{9D8B030D-6E8A-4147-A177-3AD203B41FA5}">
                      <a16:colId xmlns:a16="http://schemas.microsoft.com/office/drawing/2014/main" val="3097049720"/>
                    </a:ext>
                  </a:extLst>
                </a:gridCol>
                <a:gridCol w="3064907">
                  <a:extLst>
                    <a:ext uri="{9D8B030D-6E8A-4147-A177-3AD203B41FA5}">
                      <a16:colId xmlns:a16="http://schemas.microsoft.com/office/drawing/2014/main" val="3213739272"/>
                    </a:ext>
                  </a:extLst>
                </a:gridCol>
                <a:gridCol w="3041587">
                  <a:extLst>
                    <a:ext uri="{9D8B030D-6E8A-4147-A177-3AD203B41FA5}">
                      <a16:colId xmlns:a16="http://schemas.microsoft.com/office/drawing/2014/main" val="3907012275"/>
                    </a:ext>
                  </a:extLst>
                </a:gridCol>
              </a:tblGrid>
              <a:tr h="4749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Коренная причина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</a:t>
                      </a:r>
                      <a: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решения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9684614"/>
                  </a:ext>
                </a:extLst>
              </a:tr>
              <a:tr h="50891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ru-RU" altLang="ru-RU" sz="13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Несвоевременная сдача планов работ на следующий месяц</a:t>
                      </a: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стандарта мониторинга и сбора информации</a:t>
                      </a: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приказа по обозначению сроков сдачи плана мастерских и лабораторий на следующий месяц. </a:t>
                      </a: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:a16="http://schemas.microsoft.com/office/drawing/2014/main" val="2873512707"/>
                  </a:ext>
                </a:extLst>
              </a:tr>
              <a:tr h="124397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Большие временные затраты</a:t>
                      </a: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Необходимость просматривать планирующую документацию</a:t>
                      </a:r>
                      <a:r>
                        <a:rPr lang="ru-RU" sz="13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каждого заведующего мастерской или лабораторией</a:t>
                      </a:r>
                      <a:r>
                        <a:rPr lang="ru-RU" sz="13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копировать информацию, вносить её в сводную таблицу (проделать действие «копировать-вставить» большое количество раз)</a:t>
                      </a: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Заполнение заведующими мастерских и лабораторий одновременно </a:t>
                      </a:r>
                      <a:r>
                        <a:rPr lang="ru-RU" sz="13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Яндекс.формы</a:t>
                      </a:r>
                      <a:r>
                        <a:rPr lang="ru-RU" sz="13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общего доступа сведет указанные временные затраты к нулю.</a:t>
                      </a:r>
                    </a:p>
                    <a:p>
                      <a:pPr algn="just"/>
                      <a:endParaRPr lang="ru-RU" sz="13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:a16="http://schemas.microsoft.com/office/drawing/2014/main" val="398795262"/>
                  </a:ext>
                </a:extLst>
              </a:tr>
              <a:tr h="1684983">
                <a:tc>
                  <a:txBody>
                    <a:bodyPr/>
                    <a:lstStyle/>
                    <a:p>
                      <a:r>
                        <a:rPr lang="ru-RU" altLang="ru-RU" sz="13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 Необходимость постоянного контроля за сроками предоставления корректировок плана.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Заведующие не могут сравнить загруженность своей мастерской с другими,  не видят распределение времени работы преподавателей (подготовка к мероприятию) и групп (наличие накладок мероприятий).   </a:t>
                      </a:r>
                    </a:p>
                    <a:p>
                      <a:r>
                        <a:rPr lang="ru-RU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Яндекс.форма</a:t>
                      </a:r>
                      <a:r>
                        <a:rPr lang="ru-RU" sz="13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позволяет сразу видеть расписание всех мероприятий в целом и нагрузку преподавателей. Заведующие самостоятельно могут скорректировать даты мероприятий и своевременно внести корректировки. Время ожидания замечаний и согласований с заместителем директора по УМР также сводится к минимуму.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981770"/>
                  </a:ext>
                </a:extLst>
              </a:tr>
              <a:tr h="508888">
                <a:tc>
                  <a:txBody>
                    <a:bodyPr/>
                    <a:lstStyle/>
                    <a:p>
                      <a:r>
                        <a:rPr lang="ru-RU" altLang="ru-RU" sz="13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. Контроль за исполнением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Необходимость контролировать сроки размещения плана на сайте колледжа.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Яндекс.форма</a:t>
                      </a:r>
                      <a:r>
                        <a:rPr lang="ru-RU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уже размещена на сайте. Просмотреть ее можно в любое время.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765771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AD987F0A-53C7-4A4A-8BA7-E39A8CD592AC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5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868918515"/>
              </p:ext>
            </p:extLst>
          </p:nvPr>
        </p:nvGraphicFramePr>
        <p:xfrm>
          <a:off x="123844" y="959978"/>
          <a:ext cx="4500593" cy="5189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4834933" y="1500188"/>
            <a:ext cx="3769515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Проблемы, решение которых требуется на федеральном уровне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57750" y="2903826"/>
            <a:ext cx="3746698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Проблемы, решение которых требуется на региональном уровне</a:t>
            </a:r>
          </a:p>
        </p:txBody>
      </p:sp>
      <p:sp>
        <p:nvSpPr>
          <p:cNvPr id="9" name="Пятно 1 60"/>
          <p:cNvSpPr/>
          <p:nvPr/>
        </p:nvSpPr>
        <p:spPr>
          <a:xfrm>
            <a:off x="1113119" y="4711348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3" name="Пятно 1 60"/>
          <p:cNvSpPr/>
          <p:nvPr/>
        </p:nvSpPr>
        <p:spPr>
          <a:xfrm>
            <a:off x="1331640" y="5402961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4" name="Пятно 1 60"/>
          <p:cNvSpPr/>
          <p:nvPr/>
        </p:nvSpPr>
        <p:spPr>
          <a:xfrm>
            <a:off x="2683401" y="5438212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pic>
        <p:nvPicPr>
          <p:cNvPr id="1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3" y="522303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373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5"/>
          <p:cNvSpPr>
            <a:spLocks noChangeArrowheads="1"/>
          </p:cNvSpPr>
          <p:nvPr/>
        </p:nvSpPr>
        <p:spPr bwMode="auto">
          <a:xfrm>
            <a:off x="2458318" y="797801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Пирамида  проблем</a:t>
            </a:r>
          </a:p>
        </p:txBody>
      </p:sp>
      <p:sp>
        <p:nvSpPr>
          <p:cNvPr id="20" name="Пятно 1 60"/>
          <p:cNvSpPr/>
          <p:nvPr/>
        </p:nvSpPr>
        <p:spPr>
          <a:xfrm>
            <a:off x="2819267" y="4823742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22" name="Скругленный прямоугольник 11">
            <a:extLst>
              <a:ext uri="{FF2B5EF4-FFF2-40B4-BE49-F238E27FC236}">
                <a16:creationId xmlns:a16="http://schemas.microsoft.com/office/drawing/2014/main" id="{5DE1F664-29FB-446B-BD51-EBA219B1EBEE}"/>
              </a:ext>
            </a:extLst>
          </p:cNvPr>
          <p:cNvSpPr/>
          <p:nvPr/>
        </p:nvSpPr>
        <p:spPr>
          <a:xfrm>
            <a:off x="4857750" y="3731856"/>
            <a:ext cx="3787897" cy="2233558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AutoNum type="arabicPeriod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Несвоевременная сдача планов работ на следующий месяц</a:t>
            </a:r>
          </a:p>
          <a:p>
            <a:pPr marL="342900" indent="-342900">
              <a:buAutoNum type="arabicPeriod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Большие временные затраты</a:t>
            </a:r>
          </a:p>
          <a:p>
            <a:pPr marL="342900" indent="-342900">
              <a:buAutoNum type="arabicPeriod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постоянного контроля за сроками предоставления корректировок плана</a:t>
            </a:r>
          </a:p>
          <a:p>
            <a:pPr marL="342900" indent="-342900">
              <a:buAutoNum type="arabicPeriod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исполнением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0970D5C5-FB1B-4607-B94D-242D9579A688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6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446" name="TextBox 48"/>
          <p:cNvSpPr txBox="1">
            <a:spLocks noChangeArrowheads="1"/>
          </p:cNvSpPr>
          <p:nvPr/>
        </p:nvSpPr>
        <p:spPr bwMode="auto">
          <a:xfrm>
            <a:off x="200074" y="5656022"/>
            <a:ext cx="47148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протекания процесса –  6 часов (360 мин)</a:t>
            </a:r>
            <a:r>
              <a:rPr lang="ru-RU" sz="1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83" y="49352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842" y="644777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A796FF-0549-4449-B1DC-7E9BBE2A37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344" y="1413173"/>
            <a:ext cx="8639311" cy="376775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4" name="Object 24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7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7</a:t>
            </a:fld>
            <a:endParaRPr lang="ru-RU" sz="1400"/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52651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320514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5"/>
          <p:cNvSpPr>
            <a:spLocks noChangeArrowheads="1"/>
          </p:cNvSpPr>
          <p:nvPr/>
        </p:nvSpPr>
        <p:spPr bwMode="auto">
          <a:xfrm>
            <a:off x="1494851" y="655723"/>
            <a:ext cx="63110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 реализации проекта</a:t>
            </a:r>
          </a:p>
        </p:txBody>
      </p:sp>
      <p:graphicFrame>
        <p:nvGraphicFramePr>
          <p:cNvPr id="14" name="Содержимое 6">
            <a:extLst>
              <a:ext uri="{FF2B5EF4-FFF2-40B4-BE49-F238E27FC236}">
                <a16:creationId xmlns:a16="http://schemas.microsoft.com/office/drawing/2014/main" id="{F6B8940A-A06B-48DE-96CD-86F3DA1646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0795106"/>
              </p:ext>
            </p:extLst>
          </p:nvPr>
        </p:nvGraphicFramePr>
        <p:xfrm>
          <a:off x="268412" y="1196015"/>
          <a:ext cx="8607175" cy="51065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01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1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81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6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13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/>
                        <a:t> Проблема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/>
                        <a:t>Мероприятия  по решению проблемы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/>
                        <a:t>Ответственный</a:t>
                      </a:r>
                      <a:r>
                        <a:rPr lang="ru-RU" sz="1300" baseline="0" dirty="0"/>
                        <a:t> </a:t>
                      </a:r>
                      <a:endParaRPr lang="ru-RU" sz="1300" dirty="0"/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/>
                        <a:t>срок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/>
                        <a:t>Ожидаемый результат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215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9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ru-RU" altLang="ru-RU" sz="9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Несвоевременная сдача планов работ на следующий месяц</a:t>
                      </a:r>
                      <a:endParaRPr lang="ru-RU" altLang="ru-RU" sz="9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приказа по обозначению сроков сдачи плана мастерских и лабораторий на следующий месяц.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Заместитель директора по учебно-методической работе Камалова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Раиля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Рашитовна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13.06.2023 по 13.06.2023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Обозначение точных сроков сдачи плана мастерских и лабораторий и своевременное исполнение этих сроков заведующими.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82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Размещение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Яндекс.формы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 сайте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Ответственная за сайт, заведующая информационным центром Бухтоярова Валентина Васильевна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13.06.2023 по 14.06.2023</a:t>
                      </a: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Яндекс.формы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 сайте</a:t>
                      </a:r>
                    </a:p>
                  </a:txBody>
                  <a:tcPr marL="53975" marR="53975" marT="0" marB="0"/>
                </a:tc>
                <a:extLst>
                  <a:ext uri="{0D108BD9-81ED-4DB2-BD59-A6C34878D82A}">
                    <a16:rowId xmlns:a16="http://schemas.microsoft.com/office/drawing/2014/main" val="810116896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Большие временные затраты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Заполнение заведующими мастерских и лабораторий одновременно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Яндекс.формы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общего доступа. 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Заведующие мастерских Беспалова Светлана Олеговна, Морозова Татьяна Геннадьевна, Гуляев Константин Алексеевич,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Хуснутдинова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Эльмира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Марсельевна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Седова Елена Геннадьевна, Худяков Сергей Владимирович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14.06.2023 по 19.06.2023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Сокращение времени заполнения плана с 12 часов до 4 часов.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Необходимость постоянного контроля за сроками предоставления корректировок плана.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Самостоятельная  корректировка плана мероприятий заведующими до согласования с заместителем директора по учебно-методической работе.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Заместитель директора по учебно-методической работе Камалова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Раиля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Рашитовна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19.06.2023 по 20.06.2023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Сокращение времени корректировки плана с 5 часов до 1 часа.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Контроль за исполнением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Утверждение плана мероприятий.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Заместитель директора по учебно-методической работе Камалова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Раиля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Рашитовна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20.06.2023г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Сокращение времени корректировки плана с 3 часов до 1 часа.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8"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Анализ и оценка достижения целевых показателей проекта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Заведующая информационным центром Бухтоярова Валентина Васильевна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19.04.2023 до 13.09.2023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Сокращение временных затрат на составление плана работы мастерских и лабораторий в 4 раза, с 23,5 часов до 6 часов.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Уменьшение времени на составление плана работы мастерских на 76%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438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8593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Заголовок 1"/>
          <p:cNvSpPr>
            <a:spLocks noGrp="1"/>
          </p:cNvSpPr>
          <p:nvPr>
            <p:ph type="title"/>
          </p:nvPr>
        </p:nvSpPr>
        <p:spPr>
          <a:xfrm>
            <a:off x="483844" y="959978"/>
            <a:ext cx="8229600" cy="4905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 dirty="0">
                <a:solidFill>
                  <a:srgbClr val="0070C0"/>
                </a:solidFill>
              </a:rPr>
              <a:t>Достигнутые результаты (было и стало) </a:t>
            </a:r>
          </a:p>
        </p:txBody>
      </p:sp>
      <p:sp>
        <p:nvSpPr>
          <p:cNvPr id="23555" name="Содержимое 4"/>
          <p:cNvSpPr>
            <a:spLocks noGrp="1"/>
          </p:cNvSpPr>
          <p:nvPr>
            <p:ph idx="1"/>
          </p:nvPr>
        </p:nvSpPr>
        <p:spPr>
          <a:xfrm>
            <a:off x="461606" y="1484784"/>
            <a:ext cx="8229600" cy="461665"/>
          </a:xfrm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altLang="ru-RU" sz="2400" b="1" dirty="0">
                <a:solidFill>
                  <a:srgbClr val="00B0F0"/>
                </a:solidFill>
              </a:rPr>
              <a:t>Время протекания процесса:</a:t>
            </a:r>
            <a:r>
              <a:rPr lang="en-US" altLang="ru-RU" sz="2400" b="1" dirty="0">
                <a:solidFill>
                  <a:srgbClr val="00B0F0"/>
                </a:solidFill>
                <a:latin typeface="Franklin Gothic Book" pitchFamily="34" charset="0"/>
              </a:rPr>
              <a:t> </a:t>
            </a:r>
            <a:endParaRPr lang="ru-RU" altLang="ru-RU" sz="2400" b="1" dirty="0">
              <a:solidFill>
                <a:srgbClr val="00B0F0"/>
              </a:solidFill>
            </a:endParaRPr>
          </a:p>
        </p:txBody>
      </p:sp>
      <p:sp>
        <p:nvSpPr>
          <p:cNvPr id="2355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/>
            <a:fld id="{73995617-6FF0-4B41-9B11-82E5C3F61D0B}" type="slidenum">
              <a:rPr lang="ru-RU" altLang="ru-RU" smtClean="0">
                <a:latin typeface="Arial" charset="0"/>
              </a:rPr>
              <a:pPr eaLnBrk="0" hangingPunct="0"/>
              <a:t>8</a:t>
            </a:fld>
            <a:endParaRPr lang="ru-RU" altLang="ru-RU"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2420892"/>
            <a:ext cx="3714750" cy="19645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БЫЛО</a:t>
            </a:r>
            <a:r>
              <a:rPr lang="ru-RU" sz="2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800" dirty="0">
                <a:solidFill>
                  <a:srgbClr val="2992A7"/>
                </a:solidFill>
                <a:latin typeface="+mn-lt"/>
                <a:cs typeface="Arial" panose="020B0604020202020204" pitchFamily="34" charset="0"/>
              </a:rPr>
              <a:t>    23,5 часа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800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accent3"/>
                </a:solidFill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55654" y="2342492"/>
            <a:ext cx="3714750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СТАЛО</a:t>
            </a:r>
            <a:r>
              <a:rPr lang="ru-RU" sz="2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800" dirty="0">
                <a:solidFill>
                  <a:srgbClr val="0B7B87"/>
                </a:solidFill>
                <a:cs typeface="Arial" panose="020B0604020202020204" pitchFamily="34" charset="0"/>
              </a:rPr>
              <a:t>6 часов</a:t>
            </a:r>
            <a:endParaRPr lang="ru-RU" sz="2800" dirty="0">
              <a:solidFill>
                <a:srgbClr val="0B7B87"/>
              </a:solidFill>
              <a:latin typeface="+mn-lt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en-US" sz="2800" b="1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3559" name="Прямоугольник 23"/>
          <p:cNvSpPr>
            <a:spLocks noChangeArrowheads="1"/>
          </p:cNvSpPr>
          <p:nvPr/>
        </p:nvSpPr>
        <p:spPr bwMode="auto">
          <a:xfrm>
            <a:off x="611560" y="4077072"/>
            <a:ext cx="770485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ЭКОНОМИЯ ВРЕМЕНИ или  других ресурсов:  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17,5 часов–единицы измерения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79 %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3534873" y="2953970"/>
            <a:ext cx="1501379" cy="3175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331647" y="3789042"/>
            <a:ext cx="6429375" cy="1191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51520" y="4982770"/>
            <a:ext cx="82082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СНИЖЕНИЕ ВРЕМЕННЫХ ПОТЕРЬ  ЗА СЧЕТ 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2992A7"/>
                </a:solidFill>
                <a:latin typeface="Arial" panose="020B0604020202020204" pitchFamily="34" charset="0"/>
              </a:rPr>
              <a:t>разработки и внедрения </a:t>
            </a:r>
            <a:r>
              <a:rPr lang="ru-RU" sz="1600" b="1" dirty="0" err="1">
                <a:solidFill>
                  <a:srgbClr val="2992A7"/>
                </a:solidFill>
                <a:latin typeface="Arial" panose="020B0604020202020204" pitchFamily="34" charset="0"/>
              </a:rPr>
              <a:t>Яндекс.формы</a:t>
            </a:r>
            <a:r>
              <a:rPr lang="ru-RU" sz="1600" b="1" dirty="0">
                <a:solidFill>
                  <a:srgbClr val="2992A7"/>
                </a:solidFill>
                <a:latin typeface="Arial" panose="020B0604020202020204" pitchFamily="34" charset="0"/>
              </a:rPr>
              <a:t> плана работы мастерских, сокращения временных затрат на внесение плана, сбор информации, корректировку и согласование с преподавателями. </a:t>
            </a:r>
          </a:p>
        </p:txBody>
      </p:sp>
      <p:pic>
        <p:nvPicPr>
          <p:cNvPr id="16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83" y="49352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256" y="630510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3988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9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A690F5C-004C-42B9-B72F-B786C782DD2F}"/>
              </a:ext>
            </a:extLst>
          </p:cNvPr>
          <p:cNvSpPr txBox="1"/>
          <p:nvPr/>
        </p:nvSpPr>
        <p:spPr>
          <a:xfrm>
            <a:off x="843844" y="977313"/>
            <a:ext cx="762401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плана реализации проекта</a:t>
            </a:r>
          </a:p>
          <a:p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D1909E-D425-4815-B6E0-8863093AA9F6}"/>
              </a:ext>
            </a:extLst>
          </p:cNvPr>
          <p:cNvSpPr txBox="1"/>
          <p:nvPr/>
        </p:nvSpPr>
        <p:spPr>
          <a:xfrm>
            <a:off x="831999" y="3314548"/>
            <a:ext cx="762401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2C6D184-8D3D-48D3-AD97-E95B57F7F436}"/>
              </a:ext>
            </a:extLst>
          </p:cNvPr>
          <p:cNvSpPr txBox="1"/>
          <p:nvPr/>
        </p:nvSpPr>
        <p:spPr>
          <a:xfrm>
            <a:off x="759991" y="1482747"/>
            <a:ext cx="7624018" cy="480131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 fontAlgn="t">
              <a:buFont typeface="+mj-lt"/>
              <a:buAutoNum type="arabicPeriod"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Яндекс. формы, размещение ее на сайте, выдача пароля и разработка инструкции по заполнению формы привели к с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окращению времени на рассылку форм, разъяснения по заполнению и согласованию мероприятий </a:t>
            </a:r>
            <a:r>
              <a:rPr lang="ru-RU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с 6 часов до 1 часа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t">
              <a:buFont typeface="+mj-lt"/>
              <a:buAutoNum type="arabicPeriod"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Яндекс. формы возможно с любого устройства, в любое время суток и одновременно всем заведующим. Это привело к сокращению времени для заполнения информации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20 часов до 2 часов</a:t>
            </a:r>
          </a:p>
          <a:p>
            <a:pPr marL="342900" indent="-342900" fontAlgn="t">
              <a:buFont typeface="+mj-lt"/>
              <a:buAutoNum type="arabicPeriod"/>
            </a:pP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контроля за процессом своевременного заполнения форм, сборе информации, объединении мероприятий с разных носителей в один файл отпала. Сокращение времени – с 2 часов до 0 часов. </a:t>
            </a:r>
          </a:p>
          <a:p>
            <a:pPr marL="342900" indent="-342900" fontAlgn="t">
              <a:buFont typeface="+mj-lt"/>
              <a:buAutoNum type="arabicPeriod"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и корректировка мероприятий между мастерскими в одном месте  упростили утверждение плана мероприятий, что привело к повышению эффективности работы мастерских до 72% (количество мероприятий выросло в среднем по мастерским с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в месяц до 97 мероприятий) </a:t>
            </a:r>
          </a:p>
        </p:txBody>
      </p:sp>
    </p:spTree>
    <p:extLst>
      <p:ext uri="{BB962C8B-B14F-4D97-AF65-F5344CB8AC3E}">
        <p14:creationId xmlns:p14="http://schemas.microsoft.com/office/powerpoint/2010/main" val="14283130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1351</TotalTime>
  <Words>914</Words>
  <Application>Microsoft Office PowerPoint</Application>
  <PresentationFormat>Экран (4:3)</PresentationFormat>
  <Paragraphs>145</Paragraphs>
  <Slides>14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Franklin Gothic Book</vt:lpstr>
      <vt:lpstr>Times New Roman</vt:lpstr>
      <vt:lpstr>Тема Office</vt:lpstr>
      <vt:lpstr>think-cell Slide</vt:lpstr>
      <vt:lpstr>Челябинская область</vt:lpstr>
      <vt:lpstr>Презентация PowerPoint</vt:lpstr>
      <vt:lpstr>Презентация PowerPoint</vt:lpstr>
      <vt:lpstr>Челябинская область</vt:lpstr>
      <vt:lpstr>Презентация PowerPoint</vt:lpstr>
      <vt:lpstr>Презентация PowerPoint</vt:lpstr>
      <vt:lpstr>Презентация PowerPoint</vt:lpstr>
      <vt:lpstr>Достигнутые результаты (было и стало) </vt:lpstr>
      <vt:lpstr>Челябинская область</vt:lpstr>
      <vt:lpstr>Челябинская область</vt:lpstr>
      <vt:lpstr>Челябинская область</vt:lpstr>
      <vt:lpstr>Презентация PowerPoint</vt:lpstr>
      <vt:lpstr>Стандарт реализации процесса (алгоритм)  «Оптимизация процесса планирования и равномерной загрузки мастерских и лабораторий ГБПОУ «ЮУрАПК»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организации</dc:title>
  <dc:creator>Шиянова Елена Николаевна</dc:creator>
  <cp:lastModifiedBy>ЮЖНО-УРАЛЬСКИЙ АГРОПРОМЫШЛЕННЫЙ КОЛЛЕДЖ ГБПОУ</cp:lastModifiedBy>
  <cp:revision>144</cp:revision>
  <cp:lastPrinted>2019-04-25T09:14:46Z</cp:lastPrinted>
  <dcterms:created xsi:type="dcterms:W3CDTF">2018-08-20T14:01:12Z</dcterms:created>
  <dcterms:modified xsi:type="dcterms:W3CDTF">2023-09-12T10:33:58Z</dcterms:modified>
</cp:coreProperties>
</file>