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6" r:id="rId11"/>
    <p:sldId id="26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758746AD-5792-42A6-9F17-C842F0D4950E}" type="datetimeFigureOut">
              <a:rPr lang="ru-RU" smtClean="0"/>
              <a:t>30.10.2022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168BC38-7D78-4054-88AB-8B57DFB19935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6882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746AD-5792-42A6-9F17-C842F0D4950E}" type="datetimeFigureOut">
              <a:rPr lang="ru-RU" smtClean="0"/>
              <a:t>30.10.2022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8BC38-7D78-4054-88AB-8B57DFB199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178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746AD-5792-42A6-9F17-C842F0D4950E}" type="datetimeFigureOut">
              <a:rPr lang="ru-RU" smtClean="0"/>
              <a:t>30.10.2022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8BC38-7D78-4054-88AB-8B57DFB19935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20521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746AD-5792-42A6-9F17-C842F0D4950E}" type="datetimeFigureOut">
              <a:rPr lang="ru-RU" smtClean="0"/>
              <a:t>30.10.2022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8BC38-7D78-4054-88AB-8B57DFB1993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01064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746AD-5792-42A6-9F17-C842F0D4950E}" type="datetimeFigureOut">
              <a:rPr lang="ru-RU" smtClean="0"/>
              <a:t>30.10.2022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8BC38-7D78-4054-88AB-8B57DFB199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7409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746AD-5792-42A6-9F17-C842F0D4950E}" type="datetimeFigureOut">
              <a:rPr lang="ru-RU" smtClean="0"/>
              <a:t>30.10.2022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8BC38-7D78-4054-88AB-8B57DFB19935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18638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746AD-5792-42A6-9F17-C842F0D4950E}" type="datetimeFigureOut">
              <a:rPr lang="ru-RU" smtClean="0"/>
              <a:t>30.10.2022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8BC38-7D78-4054-88AB-8B57DFB19935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57004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746AD-5792-42A6-9F17-C842F0D4950E}" type="datetimeFigureOut">
              <a:rPr lang="ru-RU" smtClean="0"/>
              <a:t>30.10.2022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8BC38-7D78-4054-88AB-8B57DFB19935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81708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746AD-5792-42A6-9F17-C842F0D4950E}" type="datetimeFigureOut">
              <a:rPr lang="ru-RU" smtClean="0"/>
              <a:t>30.10.2022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8BC38-7D78-4054-88AB-8B57DFB19935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4876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746AD-5792-42A6-9F17-C842F0D4950E}" type="datetimeFigureOut">
              <a:rPr lang="ru-RU" smtClean="0"/>
              <a:t>30.10.2022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8BC38-7D78-4054-88AB-8B57DFB199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580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746AD-5792-42A6-9F17-C842F0D4950E}" type="datetimeFigureOut">
              <a:rPr lang="ru-RU" smtClean="0"/>
              <a:t>30.10.2022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8BC38-7D78-4054-88AB-8B57DFB19935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5847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746AD-5792-42A6-9F17-C842F0D4950E}" type="datetimeFigureOut">
              <a:rPr lang="ru-RU" smtClean="0"/>
              <a:t>30.10.2022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8BC38-7D78-4054-88AB-8B57DFB199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695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746AD-5792-42A6-9F17-C842F0D4950E}" type="datetimeFigureOut">
              <a:rPr lang="ru-RU" smtClean="0"/>
              <a:t>30.10.2022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8BC38-7D78-4054-88AB-8B57DFB19935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935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746AD-5792-42A6-9F17-C842F0D4950E}" type="datetimeFigureOut">
              <a:rPr lang="ru-RU" smtClean="0"/>
              <a:t>30.10.2022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8BC38-7D78-4054-88AB-8B57DFB19935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7745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746AD-5792-42A6-9F17-C842F0D4950E}" type="datetimeFigureOut">
              <a:rPr lang="ru-RU" smtClean="0"/>
              <a:t>30.10.2022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8BC38-7D78-4054-88AB-8B57DFB199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616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746AD-5792-42A6-9F17-C842F0D4950E}" type="datetimeFigureOut">
              <a:rPr lang="ru-RU" smtClean="0"/>
              <a:t>30.10.2022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8BC38-7D78-4054-88AB-8B57DFB19935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332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746AD-5792-42A6-9F17-C842F0D4950E}" type="datetimeFigureOut">
              <a:rPr lang="ru-RU" smtClean="0"/>
              <a:t>30.10.2022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8BC38-7D78-4054-88AB-8B57DFB199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8292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58746AD-5792-42A6-9F17-C842F0D4950E}" type="datetimeFigureOut">
              <a:rPr lang="ru-RU" smtClean="0"/>
              <a:t>30.10.2022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168BC38-7D78-4054-88AB-8B57DFB199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4959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 ?><Relationships xmlns="http://schemas.openxmlformats.org/package/2006/relationships"><Relationship Id="rId2" Target="../media/image9.jpeg" Type="http://schemas.openxmlformats.org/officeDocument/2006/relationships/image"/><Relationship Id="rId1" Target="../slideLayouts/slideLayout5.xml" Type="http://schemas.openxmlformats.org/officeDocument/2006/relationships/slideLayout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93817" y="1607127"/>
            <a:ext cx="7259783" cy="340821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 ДЛЯ ПРЕПОДАВАТЕЛЕЙ </a:t>
            </a:r>
            <a:b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работе со студентами- инвалидами и лицами с ограниченными возможностями здоровья (ОВЗ)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665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748146"/>
            <a:ext cx="1032163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ВОЛОНТЕР (СТУДЕНТ) + СТУДЕНТ-ИНВАЛИД:</a:t>
            </a:r>
          </a:p>
          <a:p>
            <a:pPr algn="ctr"/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и выбор групп, где есть студент-инвалид (далее «СИ»)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каждым «СИ» закрепляется студент-волонтер (далее «СВ»)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«СВ» следит за успеваемостью «СИ», помогает ему в учебной, проектной, общественной деятельности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Срок наставничества – 1 учебный год</a:t>
            </a:r>
          </a:p>
          <a:p>
            <a:pPr marL="342900" indent="-342900">
              <a:buFontTx/>
              <a:buChar char="-"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4302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14945" y="1565563"/>
            <a:ext cx="835429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</a:t>
            </a:r>
            <a:endParaRPr lang="ru-RU" sz="9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9461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691" y="703917"/>
            <a:ext cx="7342909" cy="53089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74" y="703917"/>
            <a:ext cx="4378036" cy="5433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112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803563" y="872835"/>
            <a:ext cx="10501745" cy="2105891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Инвалид</a:t>
            </a:r>
            <a:r>
              <a:rPr lang="ru-RU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– </a:t>
            </a: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это лицо</a:t>
            </a: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, имеющее нарушение здоровья со стойким расстройством функций организма, приводящее к ограничению жизнедеятельности и вызывающее необходимость его социальной защиты</a:t>
            </a:r>
            <a:endParaRPr lang="ru-RU" sz="28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03562" y="3408217"/>
            <a:ext cx="10501745" cy="2729347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Лицо с ограниченными возможностями здоровья (ОВЗ) </a:t>
            </a: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- это люди, имеющие недостатки в физическом и (или) психическом развитии, имеющие значительные отклонения от нормального психического и физического развития, вызванные серьезными врожденными или приобретенными дефектами и в силу этого нуждающиеся в специальных условиях обучения и воспитания</a:t>
            </a:r>
            <a:endParaRPr lang="ru-RU" sz="2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01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857442"/>
            <a:ext cx="4718304" cy="57626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 инвалидности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95400" y="1746971"/>
            <a:ext cx="4718304" cy="2632605"/>
          </a:xfr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</a:t>
            </a:r>
          </a:p>
          <a:p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be-BY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</a:t>
            </a:r>
          </a:p>
          <a:p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группа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Ребенок-инвалид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0670" y="869757"/>
            <a:ext cx="4718304" cy="57626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 ОВЗ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80670" y="1746971"/>
            <a:ext cx="4718304" cy="4321320"/>
          </a:xfr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just"/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категория: </a:t>
            </a: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слышащие 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глухие дети без </a:t>
            </a: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речи</a:t>
            </a:r>
          </a:p>
          <a:p>
            <a:pPr algn="just"/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категория: </a:t>
            </a: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слабослышащие</a:t>
            </a:r>
          </a:p>
          <a:p>
            <a:pPr algn="just"/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 и IV категории: нарушения </a:t>
            </a: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зрения</a:t>
            </a:r>
          </a:p>
          <a:p>
            <a:pPr algn="just"/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категория: тяжёлая речевая патология</a:t>
            </a:r>
          </a:p>
          <a:p>
            <a:pPr algn="just"/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 категория: нарушение опорно-двигательного аппарата</a:t>
            </a:r>
          </a:p>
          <a:p>
            <a:pPr algn="just"/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VII категория: дети с </a:t>
            </a: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ЗПР</a:t>
            </a:r>
          </a:p>
          <a:p>
            <a:pPr algn="just"/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VIII категория: отклонение интеллектуального </a:t>
            </a: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</a:t>
            </a:r>
            <a:endParaRPr lang="ru-RU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4573266"/>
            <a:ext cx="2126673" cy="149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569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5019" y="1498938"/>
            <a:ext cx="10917380" cy="452431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Знать характер инвалидности;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Знать психофизиологические особенности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(темперамент, характер психических процессов);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Знать недостатки физического здоровья;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Знать ограниченные возможности детей-инвалидов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указание, как в устной, так и письменной форме;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Поэтапно разъяснять задание, последовательное выполнение заданий;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Повторение студентами инструкции к выполнению задания;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аудио-визуальными техническими средствами обучения;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Демонстрация уже выполненного задания;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Близость к студентам во время объяснения задания;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Разрешение использовать диктофон для записи ответов учащимися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65018" y="318655"/>
            <a:ext cx="10917381" cy="831272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Общие рекомендации по работе со студентами- инвалидами:</a:t>
            </a:r>
            <a:endParaRPr lang="ru-RU" sz="28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30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72836" y="1498938"/>
            <a:ext cx="1050174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записи на доске, видеоматериалы, презентации;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громко и четко говорить;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повышенное внимание профессиональной лексики;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начинать разговор нужно с привлечения внимание студента;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разговоре избегать употребления незнакомых оборотов и выражений;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 должен иметь возможность следить за мимикой педагога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65018" y="318655"/>
            <a:ext cx="10917381" cy="831272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</a:b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При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обучении студентов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 нарушением слуха: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586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72836" y="1498938"/>
            <a:ext cx="1050174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спользовать учебно-методическое пособие с текстом, не ниже 24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кгл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большое количество повторений для усвоения информации;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студентом диктофона;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четких, не размытых понятий;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знакомстве слабовидящего с незнакомым предметом нужно дать ему возможность свободно потрогать предмет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65018" y="318655"/>
            <a:ext cx="10917381" cy="831272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</a:b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При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обучении студентов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 нарушением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зрения: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42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72836" y="1498938"/>
            <a:ext cx="10501746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спользовать видеоматериалы, презентации;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общении с человеком в инвалидной коляске, необходимо, чтобы ваши глаза находились на одном уровне;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катить коляску без согласия сидящего в ней;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нужно перебивать или торопить;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65018" y="318655"/>
            <a:ext cx="10917381" cy="831272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</a:b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При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обучении студентов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 нарушением опорно-двигательного аппарата: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42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748146"/>
            <a:ext cx="1032163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помощи в социальной адаптации в СПО:</a:t>
            </a:r>
          </a:p>
          <a:p>
            <a:pPr algn="just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arenR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Тьторинг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Наставничество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Волонтерство</a:t>
            </a:r>
          </a:p>
          <a:p>
            <a:pPr marL="457200" indent="-457200" algn="just">
              <a:buFont typeface="+mj-lt"/>
              <a:buAutoNum type="arabicParenR"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ВОЛОНТЕР (СТУДЕНТ) </a:t>
            </a:r>
          </a:p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</a:p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СТУДЕНТ-ИНВАЛИД</a:t>
            </a:r>
            <a:endParaRPr lang="ru-RU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247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147</TotalTime>
  <Words>410</Words>
  <Application>Microsoft Office PowerPoint</Application>
  <PresentationFormat>Широкоэкранный</PresentationFormat>
  <Paragraphs>63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Arial Unicode MS</vt:lpstr>
      <vt:lpstr>Garamond</vt:lpstr>
      <vt:lpstr>Times New Roman</vt:lpstr>
      <vt:lpstr>Wingdings</vt:lpstr>
      <vt:lpstr>Натуральные материалы</vt:lpstr>
      <vt:lpstr>МЕТОДИЧЕСКИЕ РЕКОМЕНДАЦИИ ДЛЯ ПРЕПОДАВАТЕЛЕЙ  по работе со студентами- инвалидами и лицами с ограниченными возможностями здоровья (ОВЗ)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МЕТОДИЧЕСКИЕ РЕКОМЕНДАЦИИ ДЛЯ ПРЕПОДАВАТЕЛЕЙ  по работе со студентами- инвалидами и лицами с ограниченными возможностями здоровья (ОВЗ)</dc:title>
  <dc:creator>Пользователь</dc:creator>
  <cp:lastModifiedBy>Пользователь</cp:lastModifiedBy>
  <cp:revision>15</cp:revision>
  <dcterms:created xsi:type="dcterms:W3CDTF">2022-10-29T17:11:30Z</dcterms:created>
  <dcterms:modified xsi:type="dcterms:W3CDTF">2022-10-29T19:52:53Z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1051010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S9.2.0</vt:lpwstr>
  </property>
</Properties>
</file>