
<file path=[Content_Types].xml><?xml version="1.0" encoding="utf-8"?>
<Types xmlns="http://schemas.openxmlformats.org/package/2006/content-types"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2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sldIdLst>
    <p:sldId id="256" r:id="rId3"/>
    <p:sldId id="269" r:id="rId4"/>
    <p:sldId id="262" r:id="rId5"/>
    <p:sldId id="263" r:id="rId6"/>
    <p:sldId id="257" r:id="rId7"/>
    <p:sldId id="259" r:id="rId8"/>
    <p:sldId id="260" r:id="rId9"/>
    <p:sldId id="264" r:id="rId10"/>
    <p:sldId id="266" r:id="rId11"/>
    <p:sldId id="267" r:id="rId12"/>
    <p:sldId id="268" r:id="rId13"/>
    <p:sldId id="261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69" d="100"/>
          <a:sy n="69" d="100"/>
        </p:scale>
        <p:origin x="-1404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tableStyles" Target="tableStyle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presProps" Target="presProp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06.11.2019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06.11.2019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06.11.2019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06.11.2019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06.11.2019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06.11.2019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06.11.2019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06.11.2019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06.11.2019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06.11.2019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pic>
        <p:nvPicPr>
          <p:cNvPr id="5" name="Рисунок 4" descr="Рисунок1.jp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2534" y="0"/>
            <a:ext cx="9138931" cy="685800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06.11.2019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06.11.2019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06.11.2019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pic>
        <p:nvPicPr>
          <p:cNvPr id="7" name="Рисунок 6" descr="Рисунок1.jpg"/>
          <p:cNvPicPr>
            <a:picLocks noChangeAspect="1"/>
          </p:cNvPicPr>
          <p:nvPr userDrawn="1"/>
        </p:nvPicPr>
        <p:blipFill>
          <a:blip r:embed="rId13" cstate="print"/>
          <a:stretch>
            <a:fillRect/>
          </a:stretch>
        </p:blipFill>
        <p:spPr>
          <a:xfrm>
            <a:off x="2534" y="0"/>
            <a:ext cx="9138931" cy="6858000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06.11.2019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403648" y="1988840"/>
            <a:ext cx="7344816" cy="2016224"/>
          </a:xfr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r>
              <a:rPr lang="ru-RU" sz="3600" b="1" dirty="0" smtClean="0">
                <a:solidFill>
                  <a:schemeClr val="tx1"/>
                </a:solidFill>
              </a:rPr>
              <a:t>Психолого-педагогические особенности работы с </a:t>
            </a:r>
            <a:r>
              <a:rPr lang="ru-RU" sz="3600" b="1" dirty="0" smtClean="0">
                <a:solidFill>
                  <a:schemeClr val="tx1"/>
                </a:solidFill>
              </a:rPr>
              <a:t>детьми с ограниченными возможностями здоровья</a:t>
            </a:r>
            <a:endParaRPr lang="ru-RU" sz="3600" b="1" i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347864" y="4653136"/>
            <a:ext cx="5184576" cy="985664"/>
          </a:xfrm>
        </p:spPr>
        <p:txBody>
          <a:bodyPr>
            <a:normAutofit/>
          </a:bodyPr>
          <a:lstStyle/>
          <a:p>
            <a:pPr algn="r"/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Выполнила</a:t>
            </a:r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Виноградова Е.В.</a:t>
            </a:r>
          </a:p>
          <a:p>
            <a:pPr algn="r"/>
            <a:endParaRPr lang="ru-RU" sz="2400" i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r"/>
            <a:endParaRPr lang="ru-RU" sz="2400" i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r"/>
            <a:endParaRPr lang="ru-RU" sz="2400" i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475656" y="476673"/>
            <a:ext cx="691276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Государственное бюджетное профессиональное образовательное учреждение </a:t>
            </a:r>
            <a:br>
              <a:rPr lang="ru-RU" sz="16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"Аргаяшский аграрный техникум"</a:t>
            </a:r>
            <a:endParaRPr lang="ru-RU" sz="1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286000" y="5805264"/>
            <a:ext cx="457200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200" b="1" dirty="0" smtClean="0">
                <a:latin typeface="Times New Roman" pitchFamily="18" charset="0"/>
                <a:cs typeface="Times New Roman" pitchFamily="18" charset="0"/>
              </a:rPr>
              <a:t>АРГАЯШ  2019 ГОД</a:t>
            </a:r>
            <a:endParaRPr lang="ru-RU" sz="12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286000" y="260648"/>
            <a:ext cx="6678488" cy="60324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9.Создавайте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у ребенка субъективное переживание успеха. Приемы: Снятие страха - «Ничего страшного...» Скрытая инструкция - «Ты же помнишь, что...» Авансирование - «У тебя получится...», «Ты сможешь...» Говорите это искренне и уверенно. Педагогическое внушение - «Приступай же... Высокая оценка детали - «Вот эта часть у тебя получилась замечательно...» («Сегодня ты хорошо рассказал о..., отвечал на вопросы и т.д.») </a:t>
            </a:r>
          </a:p>
          <a:p>
            <a:pPr algn="just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10.Избегайте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действий, усиливающие напряжение и агрессию: повышение голоса, изменение тона на устрашающий; демонстрация власти «Будет так, как я скажу»; крик, негодование; агрессивные позы и жесты; оценка личности ребенка и его близких; настаивание на своей правоте; обобщения типа: «Все вы одинаковые»; сравнения с другими детьми; команды,  жёсткие требования, давления.</a:t>
            </a:r>
          </a:p>
          <a:p>
            <a:pPr algn="just"/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286000" y="548680"/>
            <a:ext cx="6534472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i="1" dirty="0" smtClean="0">
                <a:latin typeface="Times New Roman" pitchFamily="18" charset="0"/>
                <a:cs typeface="Times New Roman" pitchFamily="18" charset="0"/>
              </a:rPr>
              <a:t>Технологии, применяемые при работе с детьми с ОВЗ</a:t>
            </a:r>
          </a:p>
          <a:p>
            <a:pPr algn="ctr"/>
            <a:endParaRPr lang="ru-RU" sz="2800" b="1" i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1. технология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разноуровневого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обучения;</a:t>
            </a:r>
          </a:p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коррекционно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- развивающие технологии;</a:t>
            </a:r>
          </a:p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3. технология проблемного обучения;</a:t>
            </a:r>
          </a:p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4. проектная деятельность;</a:t>
            </a:r>
          </a:p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5. игровые технологии;</a:t>
            </a:r>
          </a:p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6. информационно-коммуникационные технологии;</a:t>
            </a:r>
          </a:p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7.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здоровьесберегающие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технологии.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379205" y="1844824"/>
            <a:ext cx="4001107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6000" b="1" i="1" dirty="0" smtClean="0">
                <a:latin typeface="Times New Roman" pitchFamily="18" charset="0"/>
                <a:cs typeface="Times New Roman" pitchFamily="18" charset="0"/>
              </a:rPr>
              <a:t>Спасибо за внимание!</a:t>
            </a:r>
            <a:endParaRPr lang="ru-RU" sz="6000" b="1" i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90" name="Picture 2" descr="https://avatars.mds.yandex.net/get-zen_doc/1665167/pub_5d23839531878200adb4e74a_5d2389f846f4ff00aef9f429/scale_1200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79712" y="476672"/>
            <a:ext cx="6768752" cy="525658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286000" y="980728"/>
            <a:ext cx="6246440" cy="38164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i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Законодательные документы, отражающие вопросы, связанные с обеспечением надлежащих условий для обучения и воспитания детей с отклонениями в развитии</a:t>
            </a:r>
          </a:p>
          <a:p>
            <a:pPr algn="ctr"/>
            <a:endParaRPr lang="ru-RU" sz="2800" b="1" i="1" dirty="0" smtClean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- Конституция РФ; </a:t>
            </a:r>
          </a:p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- Закон РФ «Об образовании» .</a:t>
            </a:r>
          </a:p>
          <a:p>
            <a:endParaRPr lang="ru-RU" dirty="0" smtClean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286000" y="980728"/>
            <a:ext cx="6390456" cy="43396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i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Правовые документы, отражающие социальную поддержку детей с ограниченными возможностями здоровья –</a:t>
            </a:r>
          </a:p>
          <a:p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-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Всеобщая декларация прав человека; </a:t>
            </a:r>
          </a:p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- Декларация прав инвалидов; </a:t>
            </a:r>
          </a:p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- Декларация прав умственно-отсталых лиц; </a:t>
            </a:r>
          </a:p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- Конвенция о правах ребенка.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286000" y="980728"/>
            <a:ext cx="6246440" cy="46474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i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Дети с ограниченными возможностями здоровья</a:t>
            </a:r>
            <a:r>
              <a:rPr lang="ru-RU" sz="3600" i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 -</a:t>
            </a:r>
          </a:p>
          <a:p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это дети, имеющие различные отклонения психического и  (или) физического плана, которые не позволяют им вести полноценную жизнь и препятствующие получению образования без создания специальных условий. 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88640"/>
            <a:ext cx="8229600" cy="936104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Классификация детей с ОВЗ 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(по классификации В.А. Лапшина и Б.П. </a:t>
            </a:r>
            <a:r>
              <a:rPr lang="ru-RU" sz="2000" i="1" dirty="0" err="1" smtClean="0">
                <a:latin typeface="Times New Roman" pitchFamily="18" charset="0"/>
                <a:cs typeface="Times New Roman" pitchFamily="18" charset="0"/>
              </a:rPr>
              <a:t>Пузанова</a:t>
            </a:r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)</a:t>
            </a:r>
            <a:endParaRPr lang="ru-RU" sz="16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763688" y="1124744"/>
            <a:ext cx="6984776" cy="53245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/>
              <a:t>·             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Дети с нарушением слуха </a:t>
            </a:r>
            <a:r>
              <a:rPr lang="ru-RU" sz="2400" i="1" dirty="0" smtClean="0">
                <a:latin typeface="Times New Roman" pitchFamily="18" charset="0"/>
                <a:cs typeface="Times New Roman" pitchFamily="18" charset="0"/>
              </a:rPr>
              <a:t>(глухие, слабослышащие, позднооглохшие)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·         Дети с нарушениями зрения </a:t>
            </a:r>
            <a:r>
              <a:rPr lang="ru-RU" sz="2400" i="1" dirty="0" smtClean="0">
                <a:latin typeface="Times New Roman" pitchFamily="18" charset="0"/>
                <a:cs typeface="Times New Roman" pitchFamily="18" charset="0"/>
              </a:rPr>
              <a:t>(слепые, слабовидящие)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·         Дети с нарушениями речи </a:t>
            </a:r>
            <a:r>
              <a:rPr lang="ru-RU" sz="2400" i="1" dirty="0" smtClean="0">
                <a:latin typeface="Times New Roman" pitchFamily="18" charset="0"/>
                <a:cs typeface="Times New Roman" pitchFamily="18" charset="0"/>
              </a:rPr>
              <a:t>(логопаты).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·         Дети с нарушениями опорно-двигательного аппарата.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·         Дети с задержкой психического развития.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·         Дети с нарушениями поведения и общения.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·         Дети с умственной отсталостью.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·         Дети с комплексными нарушениями психофизического развития, с так называемыми сложными дефектами </a:t>
            </a:r>
            <a:r>
              <a:rPr lang="ru-RU" sz="2400" i="1" dirty="0" smtClean="0">
                <a:latin typeface="Times New Roman" pitchFamily="18" charset="0"/>
                <a:cs typeface="Times New Roman" pitchFamily="18" charset="0"/>
              </a:rPr>
              <a:t>(слепоглухонемые, глухие или слепые дети с умственной отсталостью</a:t>
            </a:r>
            <a:r>
              <a:rPr lang="ru-RU" sz="2800" i="1" dirty="0" smtClean="0">
                <a:latin typeface="Times New Roman" pitchFamily="18" charset="0"/>
                <a:cs typeface="Times New Roman" pitchFamily="18" charset="0"/>
              </a:rPr>
              <a:t>)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835696" y="0"/>
            <a:ext cx="7056784" cy="74481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i="1" dirty="0" smtClean="0">
                <a:latin typeface="Times New Roman" pitchFamily="18" charset="0"/>
                <a:cs typeface="Times New Roman" pitchFamily="18" charset="0"/>
              </a:rPr>
              <a:t>Психологические особенности ребенка с ОВЗ – </a:t>
            </a:r>
          </a:p>
          <a:p>
            <a:r>
              <a:rPr lang="ru-RU" sz="2400" dirty="0" smtClean="0"/>
              <a:t>-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Низкий уровень информированности об окружающем мире.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-Рассеянное внимание, отсутствие способности к концентрации. 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-Недостаточность навыков самоконтроля, отсутствие интереса к обучению.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-Ограниченный объем памяти. Запоминание чаще кратковременное и поверхностное.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-Минимальная мотивация к познавательной деятельности.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-Очень низкая работоспособность. Повышенная утомляемость.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-Отсутствие «смышлености», низкая скорость обработки поступающей информации.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-Инфантилизм.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-Неразвитость крупной и мелкой моторики. </a:t>
            </a:r>
          </a:p>
          <a:p>
            <a:endParaRPr lang="ru-RU" sz="2000" b="1" dirty="0" smtClean="0"/>
          </a:p>
          <a:p>
            <a:endParaRPr lang="ru-RU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286000" y="332656"/>
            <a:ext cx="6462464" cy="71096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>Профессионально-личностные качества педагога, работающего с детьми с ОВЗ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. милосердие;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эмпатию; 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. толерантность;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4 педагогический оптимизм; 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5.высокий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уровень самоконтроля и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саморегуляции;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6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.  умение наблюдать, способность суммировать наблюдения и использовать увеличившийся объем информации о ребенке для оптимизации педагогической работы 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7.креативность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, творческий подход к решению проблем, задач педагогической работы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и др…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8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умение соблюдать конфиденциальность служебной информации и личных тайн воспитанника.</a:t>
            </a:r>
          </a:p>
          <a:p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2286000" y="188640"/>
            <a:ext cx="6390456" cy="37757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i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Рекомендации педагогу по проблеме социально-педагогической поддержки развития личности ребенка с </a:t>
            </a:r>
            <a:r>
              <a:rPr lang="ru-RU" sz="2400" b="1" i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ОВЗ </a:t>
            </a:r>
            <a:endParaRPr lang="ru-RU" sz="2400" b="1" i="1" dirty="0" smtClean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dirty="0" smtClean="0"/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1.Относитесь к ребенку спокойно и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доброжелательно.</a:t>
            </a: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2.Учитывайте индивидуальные возможности и особенности ребенка при выборе форм, методов, приемов работы на занятии. 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3.Сравнивайте ребенка с ним самим, а не с другими детьми.</a:t>
            </a:r>
          </a:p>
          <a:p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286000" y="3429000"/>
            <a:ext cx="6246440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4.Помогайте ребенку почувствовать свою интеллектуальную состоятельность.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5. Отмечайте достижения ребенка, а не неудачи. 6.Делайте ошибки нормальным и нужным явлением. 7.Формируйте веру в успех. Концентрируйте внимание на уже достигнутых в прошлом успехах (на прошлом занятии ты смог сделать..., сможешь и сейчас).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8. Дайте, ребенку возможность делать выбор, решать самому, высказывать свою точку зрения.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229</TotalTime>
  <Words>524</Words>
  <Application>Microsoft Office PowerPoint</Application>
  <PresentationFormat>Экран (4:3)</PresentationFormat>
  <Paragraphs>66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2</vt:i4>
      </vt:variant>
      <vt:variant>
        <vt:lpstr>Заголовки слайдов</vt:lpstr>
      </vt:variant>
      <vt:variant>
        <vt:i4>12</vt:i4>
      </vt:variant>
    </vt:vector>
  </HeadingPairs>
  <TitlesOfParts>
    <vt:vector size="14" baseType="lpstr">
      <vt:lpstr>Тема Office</vt:lpstr>
      <vt:lpstr>1_Тема Office</vt:lpstr>
      <vt:lpstr>Психолого-педагогические особенности работы с детьми с ограниченными возможностями здоровья</vt:lpstr>
      <vt:lpstr>Слайд 2</vt:lpstr>
      <vt:lpstr>Слайд 3</vt:lpstr>
      <vt:lpstr>Слайд 4</vt:lpstr>
      <vt:lpstr>Слайд 5</vt:lpstr>
      <vt:lpstr> Классификация детей с ОВЗ  (по классификации В.А. Лапшина и Б.П. Пузанова)</vt:lpstr>
      <vt:lpstr>Слайд 7</vt:lpstr>
      <vt:lpstr>Слайд 8</vt:lpstr>
      <vt:lpstr>Слайд 9</vt:lpstr>
      <vt:lpstr>Слайд 10</vt:lpstr>
      <vt:lpstr>Слайд 11</vt:lpstr>
      <vt:lpstr>Слайд 12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Особенности работы с детьми ОВЗ</dc:title>
  <dc:creator>Александр</dc:creator>
  <cp:lastModifiedBy>fktrcfylh</cp:lastModifiedBy>
  <cp:revision>25</cp:revision>
  <dcterms:created xsi:type="dcterms:W3CDTF">2019-10-29T14:13:05Z</dcterms:created>
  <dcterms:modified xsi:type="dcterms:W3CDTF">2019-11-06T13:12:08Z</dcterms:modified>
</cp:coreProperties>
</file>