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94" r:id="rId2"/>
    <p:sldId id="306" r:id="rId3"/>
    <p:sldId id="824" r:id="rId4"/>
    <p:sldId id="823" r:id="rId5"/>
    <p:sldId id="822" r:id="rId6"/>
    <p:sldId id="825" r:id="rId7"/>
    <p:sldId id="304" r:id="rId8"/>
    <p:sldId id="826" r:id="rId9"/>
    <p:sldId id="827" r:id="rId10"/>
    <p:sldId id="275" r:id="rId11"/>
    <p:sldId id="829" r:id="rId12"/>
    <p:sldId id="830" r:id="rId13"/>
    <p:sldId id="831" r:id="rId14"/>
    <p:sldId id="834" r:id="rId15"/>
    <p:sldId id="833" r:id="rId16"/>
    <p:sldId id="832" r:id="rId17"/>
    <p:sldId id="835" r:id="rId18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0D8E8"/>
    <a:srgbClr val="9EE0FE"/>
    <a:srgbClr val="ADD1FD"/>
    <a:srgbClr val="A3B2F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28" autoAdjust="0"/>
  </p:normalViewPr>
  <p:slideViewPr>
    <p:cSldViewPr>
      <p:cViewPr>
        <p:scale>
          <a:sx n="107" d="100"/>
          <a:sy n="107" d="100"/>
        </p:scale>
        <p:origin x="-84" y="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55D918-0D48-44D3-9287-CAE1B93EB64A}" type="doc">
      <dgm:prSet loTypeId="urn:microsoft.com/office/officeart/2005/8/layout/pyramid1" loCatId="pyramid" qsTypeId="urn:microsoft.com/office/officeart/2005/8/quickstyle/simple1" qsCatId="simple" csTypeId="urn:microsoft.com/office/officeart/2005/8/colors/accent4_5" csCatId="accent4" phldr="1"/>
      <dgm:spPr/>
    </dgm:pt>
    <dgm:pt modelId="{F014B99B-BC0F-4D51-AA35-03139CBC5BDF}">
      <dgm:prSet phldrT="[Текст]" custT="1"/>
      <dgm:spPr>
        <a:solidFill>
          <a:srgbClr val="0070C0"/>
        </a:solidFill>
      </dgm:spPr>
      <dgm:t>
        <a:bodyPr/>
        <a:lstStyle/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r>
            <a:rPr lang="ru-RU" sz="1200" b="1" dirty="0">
              <a:solidFill>
                <a:schemeClr val="bg1"/>
              </a:solidFill>
            </a:rPr>
            <a:t>Федеральный </a:t>
          </a:r>
        </a:p>
        <a:p>
          <a:r>
            <a:rPr lang="ru-RU" sz="1200" b="1" dirty="0">
              <a:solidFill>
                <a:schemeClr val="bg1"/>
              </a:solidFill>
            </a:rPr>
            <a:t>уровень</a:t>
          </a:r>
        </a:p>
      </dgm:t>
    </dgm:pt>
    <dgm:pt modelId="{547044BC-B29A-41C2-9396-2C63C92CED4B}" type="parTrans" cxnId="{DF277F6E-5463-4336-ABDE-6CE9BBB5760E}">
      <dgm:prSet/>
      <dgm:spPr/>
      <dgm:t>
        <a:bodyPr/>
        <a:lstStyle/>
        <a:p>
          <a:endParaRPr lang="ru-RU" b="1"/>
        </a:p>
      </dgm:t>
    </dgm:pt>
    <dgm:pt modelId="{310293B5-AF1E-4EB5-9AC5-576D9AB28450}" type="sibTrans" cxnId="{DF277F6E-5463-4336-ABDE-6CE9BBB5760E}">
      <dgm:prSet/>
      <dgm:spPr/>
      <dgm:t>
        <a:bodyPr/>
        <a:lstStyle/>
        <a:p>
          <a:endParaRPr lang="ru-RU" b="1"/>
        </a:p>
      </dgm:t>
    </dgm:pt>
    <dgm:pt modelId="{CBB2EDB4-08BF-49DB-9282-C363CE23E3D0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1200" b="1" dirty="0"/>
            <a:t>Региональный уровень</a:t>
          </a:r>
        </a:p>
      </dgm:t>
    </dgm:pt>
    <dgm:pt modelId="{061A8EDF-95EB-4ED1-B54D-E85549B7DDD2}" type="parTrans" cxnId="{AE28E987-068C-4050-9EA0-6987A9368CE5}">
      <dgm:prSet/>
      <dgm:spPr/>
      <dgm:t>
        <a:bodyPr/>
        <a:lstStyle/>
        <a:p>
          <a:endParaRPr lang="ru-RU" b="1"/>
        </a:p>
      </dgm:t>
    </dgm:pt>
    <dgm:pt modelId="{8A73D853-84E8-4FCE-B4F9-A28E61B55BFC}" type="sibTrans" cxnId="{AE28E987-068C-4050-9EA0-6987A9368CE5}">
      <dgm:prSet/>
      <dgm:spPr/>
      <dgm:t>
        <a:bodyPr/>
        <a:lstStyle/>
        <a:p>
          <a:endParaRPr lang="ru-RU" b="1"/>
        </a:p>
      </dgm:t>
    </dgm:pt>
    <dgm:pt modelId="{8380A261-4409-4C6B-8A07-0D64C5422F6D}">
      <dgm:prSet phldrT="[Текст]"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ru-RU" sz="1200" b="1" dirty="0"/>
            <a:t>Уровень ОО</a:t>
          </a:r>
        </a:p>
      </dgm:t>
    </dgm:pt>
    <dgm:pt modelId="{FDF2E5F5-8F13-4FFA-81A9-3BFDEEE2F092}" type="sibTrans" cxnId="{E7AC5795-AE57-4629-9DCD-7B603559995E}">
      <dgm:prSet/>
      <dgm:spPr/>
      <dgm:t>
        <a:bodyPr/>
        <a:lstStyle/>
        <a:p>
          <a:endParaRPr lang="ru-RU" b="1"/>
        </a:p>
      </dgm:t>
    </dgm:pt>
    <dgm:pt modelId="{48549D1C-43AC-47BA-B869-251333E1E3E6}" type="parTrans" cxnId="{E7AC5795-AE57-4629-9DCD-7B603559995E}">
      <dgm:prSet/>
      <dgm:spPr/>
      <dgm:t>
        <a:bodyPr/>
        <a:lstStyle/>
        <a:p>
          <a:endParaRPr lang="ru-RU" b="1"/>
        </a:p>
      </dgm:t>
    </dgm:pt>
    <dgm:pt modelId="{8C222443-D6D5-437E-8A06-7845FF64044F}" type="pres">
      <dgm:prSet presAssocID="{C055D918-0D48-44D3-9287-CAE1B93EB64A}" presName="Name0" presStyleCnt="0">
        <dgm:presLayoutVars>
          <dgm:dir/>
          <dgm:animLvl val="lvl"/>
          <dgm:resizeHandles val="exact"/>
        </dgm:presLayoutVars>
      </dgm:prSet>
      <dgm:spPr/>
    </dgm:pt>
    <dgm:pt modelId="{8E592AC7-B094-488F-86DE-8B46AA43A5F7}" type="pres">
      <dgm:prSet presAssocID="{F014B99B-BC0F-4D51-AA35-03139CBC5BDF}" presName="Name8" presStyleCnt="0"/>
      <dgm:spPr/>
    </dgm:pt>
    <dgm:pt modelId="{47753778-DDCD-4F66-8671-0963E55AC1AB}" type="pres">
      <dgm:prSet presAssocID="{F014B99B-BC0F-4D51-AA35-03139CBC5BDF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8BBE6D-1C8E-4142-827F-B1B32D20364B}" type="pres">
      <dgm:prSet presAssocID="{F014B99B-BC0F-4D51-AA35-03139CBC5BD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609C55-E487-4600-AFD0-8994D3888F22}" type="pres">
      <dgm:prSet presAssocID="{CBB2EDB4-08BF-49DB-9282-C363CE23E3D0}" presName="Name8" presStyleCnt="0"/>
      <dgm:spPr/>
    </dgm:pt>
    <dgm:pt modelId="{7099C5AD-A666-455F-9144-31509FAE35FB}" type="pres">
      <dgm:prSet presAssocID="{CBB2EDB4-08BF-49DB-9282-C363CE23E3D0}" presName="level" presStyleLbl="node1" presStyleIdx="1" presStyleCnt="3" custLinFactNeighborX="-179" custLinFactNeighborY="9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64A9E2-4365-4891-A563-4210D9FE6047}" type="pres">
      <dgm:prSet presAssocID="{CBB2EDB4-08BF-49DB-9282-C363CE23E3D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6420A-6794-4210-A8DC-A681DFE94B26}" type="pres">
      <dgm:prSet presAssocID="{8380A261-4409-4C6B-8A07-0D64C5422F6D}" presName="Name8" presStyleCnt="0"/>
      <dgm:spPr/>
    </dgm:pt>
    <dgm:pt modelId="{3405B94A-B110-4EB0-B99D-680A85764021}" type="pres">
      <dgm:prSet presAssocID="{8380A261-4409-4C6B-8A07-0D64C5422F6D}" presName="level" presStyleLbl="node1" presStyleIdx="2" presStyleCnt="3" custLinFactNeighborX="1216" custLinFactNeighborY="36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789FCB-B92C-4A52-BB06-4A95FA62001B}" type="pres">
      <dgm:prSet presAssocID="{8380A261-4409-4C6B-8A07-0D64C5422F6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E28E987-068C-4050-9EA0-6987A9368CE5}" srcId="{C055D918-0D48-44D3-9287-CAE1B93EB64A}" destId="{CBB2EDB4-08BF-49DB-9282-C363CE23E3D0}" srcOrd="1" destOrd="0" parTransId="{061A8EDF-95EB-4ED1-B54D-E85549B7DDD2}" sibTransId="{8A73D853-84E8-4FCE-B4F9-A28E61B55BFC}"/>
    <dgm:cxn modelId="{E7AC5795-AE57-4629-9DCD-7B603559995E}" srcId="{C055D918-0D48-44D3-9287-CAE1B93EB64A}" destId="{8380A261-4409-4C6B-8A07-0D64C5422F6D}" srcOrd="2" destOrd="0" parTransId="{48549D1C-43AC-47BA-B869-251333E1E3E6}" sibTransId="{FDF2E5F5-8F13-4FFA-81A9-3BFDEEE2F092}"/>
    <dgm:cxn modelId="{4A953C4D-F065-4C5D-90EC-6B25E55F114C}" type="presOf" srcId="{8380A261-4409-4C6B-8A07-0D64C5422F6D}" destId="{EB789FCB-B92C-4A52-BB06-4A95FA62001B}" srcOrd="1" destOrd="0" presId="urn:microsoft.com/office/officeart/2005/8/layout/pyramid1"/>
    <dgm:cxn modelId="{322750A1-1A3B-402D-B3F7-DED2B4462E4A}" type="presOf" srcId="{C055D918-0D48-44D3-9287-CAE1B93EB64A}" destId="{8C222443-D6D5-437E-8A06-7845FF64044F}" srcOrd="0" destOrd="0" presId="urn:microsoft.com/office/officeart/2005/8/layout/pyramid1"/>
    <dgm:cxn modelId="{DF277F6E-5463-4336-ABDE-6CE9BBB5760E}" srcId="{C055D918-0D48-44D3-9287-CAE1B93EB64A}" destId="{F014B99B-BC0F-4D51-AA35-03139CBC5BDF}" srcOrd="0" destOrd="0" parTransId="{547044BC-B29A-41C2-9396-2C63C92CED4B}" sibTransId="{310293B5-AF1E-4EB5-9AC5-576D9AB28450}"/>
    <dgm:cxn modelId="{96BA50BE-D996-4B64-939C-58184A7455CC}" type="presOf" srcId="{8380A261-4409-4C6B-8A07-0D64C5422F6D}" destId="{3405B94A-B110-4EB0-B99D-680A85764021}" srcOrd="0" destOrd="0" presId="urn:microsoft.com/office/officeart/2005/8/layout/pyramid1"/>
    <dgm:cxn modelId="{FE390C3F-087E-4BEC-A72E-5D862F9311C1}" type="presOf" srcId="{F014B99B-BC0F-4D51-AA35-03139CBC5BDF}" destId="{47753778-DDCD-4F66-8671-0963E55AC1AB}" srcOrd="0" destOrd="0" presId="urn:microsoft.com/office/officeart/2005/8/layout/pyramid1"/>
    <dgm:cxn modelId="{B9F04F0D-0842-41FA-B121-FD8D0B074374}" type="presOf" srcId="{CBB2EDB4-08BF-49DB-9282-C363CE23E3D0}" destId="{8064A9E2-4365-4891-A563-4210D9FE6047}" srcOrd="1" destOrd="0" presId="urn:microsoft.com/office/officeart/2005/8/layout/pyramid1"/>
    <dgm:cxn modelId="{E67856F8-F5EA-49B6-B726-5646B230ABD5}" type="presOf" srcId="{CBB2EDB4-08BF-49DB-9282-C363CE23E3D0}" destId="{7099C5AD-A666-455F-9144-31509FAE35FB}" srcOrd="0" destOrd="0" presId="urn:microsoft.com/office/officeart/2005/8/layout/pyramid1"/>
    <dgm:cxn modelId="{911E5C5C-92FC-4850-A47D-A0D52E2EC6EB}" type="presOf" srcId="{F014B99B-BC0F-4D51-AA35-03139CBC5BDF}" destId="{158BBE6D-1C8E-4142-827F-B1B32D20364B}" srcOrd="1" destOrd="0" presId="urn:microsoft.com/office/officeart/2005/8/layout/pyramid1"/>
    <dgm:cxn modelId="{28F82D2F-82EA-4A73-A737-B86920ABBC52}" type="presParOf" srcId="{8C222443-D6D5-437E-8A06-7845FF64044F}" destId="{8E592AC7-B094-488F-86DE-8B46AA43A5F7}" srcOrd="0" destOrd="0" presId="urn:microsoft.com/office/officeart/2005/8/layout/pyramid1"/>
    <dgm:cxn modelId="{DEAED079-B350-49B6-B835-74B2240A88BF}" type="presParOf" srcId="{8E592AC7-B094-488F-86DE-8B46AA43A5F7}" destId="{47753778-DDCD-4F66-8671-0963E55AC1AB}" srcOrd="0" destOrd="0" presId="urn:microsoft.com/office/officeart/2005/8/layout/pyramid1"/>
    <dgm:cxn modelId="{40DA0F77-C6C2-49A6-A916-DCD71DF82127}" type="presParOf" srcId="{8E592AC7-B094-488F-86DE-8B46AA43A5F7}" destId="{158BBE6D-1C8E-4142-827F-B1B32D20364B}" srcOrd="1" destOrd="0" presId="urn:microsoft.com/office/officeart/2005/8/layout/pyramid1"/>
    <dgm:cxn modelId="{2B4EEC49-52FA-49BC-A140-EF56BC9E7552}" type="presParOf" srcId="{8C222443-D6D5-437E-8A06-7845FF64044F}" destId="{08609C55-E487-4600-AFD0-8994D3888F22}" srcOrd="1" destOrd="0" presId="urn:microsoft.com/office/officeart/2005/8/layout/pyramid1"/>
    <dgm:cxn modelId="{54491494-7575-4BCE-87FD-405B48ED65E5}" type="presParOf" srcId="{08609C55-E487-4600-AFD0-8994D3888F22}" destId="{7099C5AD-A666-455F-9144-31509FAE35FB}" srcOrd="0" destOrd="0" presId="urn:microsoft.com/office/officeart/2005/8/layout/pyramid1"/>
    <dgm:cxn modelId="{C277CAE8-3B96-4BB8-93B8-C543A5083780}" type="presParOf" srcId="{08609C55-E487-4600-AFD0-8994D3888F22}" destId="{8064A9E2-4365-4891-A563-4210D9FE6047}" srcOrd="1" destOrd="0" presId="urn:microsoft.com/office/officeart/2005/8/layout/pyramid1"/>
    <dgm:cxn modelId="{46389D90-369A-48E3-829C-89A84CA77E76}" type="presParOf" srcId="{8C222443-D6D5-437E-8A06-7845FF64044F}" destId="{4E66420A-6794-4210-A8DC-A681DFE94B26}" srcOrd="2" destOrd="0" presId="urn:microsoft.com/office/officeart/2005/8/layout/pyramid1"/>
    <dgm:cxn modelId="{FE3BB8CA-0813-49C9-92A7-EF143A383677}" type="presParOf" srcId="{4E66420A-6794-4210-A8DC-A681DFE94B26}" destId="{3405B94A-B110-4EB0-B99D-680A85764021}" srcOrd="0" destOrd="0" presId="urn:microsoft.com/office/officeart/2005/8/layout/pyramid1"/>
    <dgm:cxn modelId="{97505CE4-5F26-41E3-B0C1-01F0D7C0A540}" type="presParOf" srcId="{4E66420A-6794-4210-A8DC-A681DFE94B26}" destId="{EB789FCB-B92C-4A52-BB06-4A95FA62001B}" srcOrd="1" destOrd="0" presId="urn:microsoft.com/office/officeart/2005/8/layout/pyramid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FEE5F0-45C5-4CFF-BA2D-8A60B5871492}" type="doc">
      <dgm:prSet loTypeId="urn:microsoft.com/office/officeart/2005/8/layout/v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BD7538-E1B7-4A14-9649-1C582DF5D4FE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Составление расписания учебных занятий на каждую группу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406846E-9354-4D37-9D29-9412891BCA3C}" type="parTrans" cxnId="{C4C80438-EAA9-4321-BFD7-B17FD2CDF6C5}">
      <dgm:prSet/>
      <dgm:spPr/>
      <dgm:t>
        <a:bodyPr/>
        <a:lstStyle/>
        <a:p>
          <a:endParaRPr lang="ru-RU"/>
        </a:p>
      </dgm:t>
    </dgm:pt>
    <dgm:pt modelId="{98F1C1C8-A9C5-40A9-916F-5131661F376A}" type="sibTrans" cxnId="{C4C80438-EAA9-4321-BFD7-B17FD2CDF6C5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2B8E528B-B59C-46A5-8EBC-B248E02C47B1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Выделение нужным цветом кабинетов в расписании с помощью функции «Условное форматирование» в </a:t>
          </a:r>
          <a:r>
            <a: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Excel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A2109F1-5714-4AB0-B497-0BB2290288C0}" type="parTrans" cxnId="{E1011D21-2F5C-4B7B-A197-65E7014AC0EB}">
      <dgm:prSet/>
      <dgm:spPr/>
      <dgm:t>
        <a:bodyPr/>
        <a:lstStyle/>
        <a:p>
          <a:endParaRPr lang="ru-RU"/>
        </a:p>
      </dgm:t>
    </dgm:pt>
    <dgm:pt modelId="{EB8C6CE8-C0DC-4EDC-9F28-F1A973E801DD}" type="sibTrans" cxnId="{E1011D21-2F5C-4B7B-A197-65E7014AC0EB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/>
        </a:p>
      </dgm:t>
    </dgm:pt>
    <dgm:pt modelId="{F68A3DDF-6DB4-4987-B53D-BCDBCA10BAEB}">
      <dgm:prSet phldrT="[Текст]" custT="1"/>
      <dgm:spPr>
        <a:solidFill>
          <a:srgbClr val="9EE0FE"/>
        </a:solidFill>
      </dgm:spPr>
      <dgm:t>
        <a:bodyPr/>
        <a:lstStyle/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Доведение готового расписания до студентов и преподавателей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FFDE97-27ED-4BEE-94F2-E44BC495E713}" type="parTrans" cxnId="{0FF18272-5323-40BD-820A-BCA1928EF8F0}">
      <dgm:prSet/>
      <dgm:spPr/>
      <dgm:t>
        <a:bodyPr/>
        <a:lstStyle/>
        <a:p>
          <a:endParaRPr lang="ru-RU"/>
        </a:p>
      </dgm:t>
    </dgm:pt>
    <dgm:pt modelId="{E7C70EB0-ACEC-4279-BCCC-DF6F633D54FD}" type="sibTrans" cxnId="{0FF18272-5323-40BD-820A-BCA1928EF8F0}">
      <dgm:prSet/>
      <dgm:spPr>
        <a:solidFill>
          <a:srgbClr val="0070C0">
            <a:alpha val="90000"/>
          </a:srgbClr>
        </a:solidFill>
      </dgm:spPr>
      <dgm:t>
        <a:bodyPr/>
        <a:lstStyle/>
        <a:p>
          <a:endParaRPr lang="ru-RU"/>
        </a:p>
      </dgm:t>
    </dgm:pt>
    <dgm:pt modelId="{750584B0-8F72-4FC1-8F04-083026C179E3}" type="pres">
      <dgm:prSet presAssocID="{6BFEE5F0-45C5-4CFF-BA2D-8A60B5871492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5C6604F-7771-4662-8AA0-396AE1A5BE3F}" type="pres">
      <dgm:prSet presAssocID="{6BFEE5F0-45C5-4CFF-BA2D-8A60B5871492}" presName="dummyMaxCanvas" presStyleCnt="0">
        <dgm:presLayoutVars/>
      </dgm:prSet>
      <dgm:spPr/>
    </dgm:pt>
    <dgm:pt modelId="{F8846EB1-50F5-49A9-BE53-F56B207AF1F7}" type="pres">
      <dgm:prSet presAssocID="{6BFEE5F0-45C5-4CFF-BA2D-8A60B5871492}" presName="ThreeNodes_1" presStyleLbl="node1" presStyleIdx="0" presStyleCnt="3" custScaleX="96979" custScaleY="67735" custLinFactNeighborX="-25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ABD99F-A445-484E-B2A3-87B4E6278645}" type="pres">
      <dgm:prSet presAssocID="{6BFEE5F0-45C5-4CFF-BA2D-8A60B5871492}" presName="ThreeNodes_2" presStyleLbl="node1" presStyleIdx="1" presStyleCnt="3" custScaleX="104192" custScaleY="75314" custLinFactNeighborX="-19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B621B7-B523-4394-B933-4B8E482ED070}" type="pres">
      <dgm:prSet presAssocID="{6BFEE5F0-45C5-4CFF-BA2D-8A60B5871492}" presName="ThreeNodes_3" presStyleLbl="node1" presStyleIdx="2" presStyleCnt="3" custScaleY="67809" custLinFactNeighborX="-19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25EA98-2F8D-4BA2-A372-9F77A1F7A7FC}" type="pres">
      <dgm:prSet presAssocID="{6BFEE5F0-45C5-4CFF-BA2D-8A60B5871492}" presName="ThreeConn_1-2" presStyleLbl="fgAccFollowNode1" presStyleIdx="0" presStyleCnt="2" custScaleY="118252" custLinFactNeighborX="-277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3C3FF5-C880-4910-BA7A-681976329548}" type="pres">
      <dgm:prSet presAssocID="{6BFEE5F0-45C5-4CFF-BA2D-8A60B5871492}" presName="ThreeConn_2-3" presStyleLbl="fgAccFollowNode1" presStyleIdx="1" presStyleCnt="2" custScaleY="127746" custLinFactNeighborX="-229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CB5170-17A3-4843-B606-E3A0FCCAA60B}" type="pres">
      <dgm:prSet presAssocID="{6BFEE5F0-45C5-4CFF-BA2D-8A60B5871492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4DBB88-3C4A-433C-9C39-3F36E0E09EEE}" type="pres">
      <dgm:prSet presAssocID="{6BFEE5F0-45C5-4CFF-BA2D-8A60B5871492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E95954-BA5D-402C-B14B-C39A8E8EEFF7}" type="pres">
      <dgm:prSet presAssocID="{6BFEE5F0-45C5-4CFF-BA2D-8A60B5871492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7709D30-8B68-42ED-8721-F03CFA983DA3}" type="presOf" srcId="{EB8C6CE8-C0DC-4EDC-9F28-F1A973E801DD}" destId="{9D3C3FF5-C880-4910-BA7A-681976329548}" srcOrd="0" destOrd="0" presId="urn:microsoft.com/office/officeart/2005/8/layout/vProcess5"/>
    <dgm:cxn modelId="{1317DBE9-7F3F-446F-8DE4-1B47925983FB}" type="presOf" srcId="{2B8E528B-B59C-46A5-8EBC-B248E02C47B1}" destId="{A9ABD99F-A445-484E-B2A3-87B4E6278645}" srcOrd="0" destOrd="0" presId="urn:microsoft.com/office/officeart/2005/8/layout/vProcess5"/>
    <dgm:cxn modelId="{6AA6C21E-684E-4C91-AE46-95CC71D950E6}" type="presOf" srcId="{DABD7538-E1B7-4A14-9649-1C582DF5D4FE}" destId="{20CB5170-17A3-4843-B606-E3A0FCCAA60B}" srcOrd="1" destOrd="0" presId="urn:microsoft.com/office/officeart/2005/8/layout/vProcess5"/>
    <dgm:cxn modelId="{C4C80438-EAA9-4321-BFD7-B17FD2CDF6C5}" srcId="{6BFEE5F0-45C5-4CFF-BA2D-8A60B5871492}" destId="{DABD7538-E1B7-4A14-9649-1C582DF5D4FE}" srcOrd="0" destOrd="0" parTransId="{B406846E-9354-4D37-9D29-9412891BCA3C}" sibTransId="{98F1C1C8-A9C5-40A9-916F-5131661F376A}"/>
    <dgm:cxn modelId="{2DAEC2D2-B419-42D1-97B9-3DABEF5EDF95}" type="presOf" srcId="{2B8E528B-B59C-46A5-8EBC-B248E02C47B1}" destId="{F84DBB88-3C4A-433C-9C39-3F36E0E09EEE}" srcOrd="1" destOrd="0" presId="urn:microsoft.com/office/officeart/2005/8/layout/vProcess5"/>
    <dgm:cxn modelId="{C9B1DBCA-95EB-4C1B-BB8C-FBE4FC7E99E9}" type="presOf" srcId="{6BFEE5F0-45C5-4CFF-BA2D-8A60B5871492}" destId="{750584B0-8F72-4FC1-8F04-083026C179E3}" srcOrd="0" destOrd="0" presId="urn:microsoft.com/office/officeart/2005/8/layout/vProcess5"/>
    <dgm:cxn modelId="{724CB78F-AAD0-4A3D-A2C5-F6C28123B751}" type="presOf" srcId="{98F1C1C8-A9C5-40A9-916F-5131661F376A}" destId="{8825EA98-2F8D-4BA2-A372-9F77A1F7A7FC}" srcOrd="0" destOrd="0" presId="urn:microsoft.com/office/officeart/2005/8/layout/vProcess5"/>
    <dgm:cxn modelId="{66C99BD0-1960-4E33-AD4E-F21BD9D55337}" type="presOf" srcId="{F68A3DDF-6DB4-4987-B53D-BCDBCA10BAEB}" destId="{1CE95954-BA5D-402C-B14B-C39A8E8EEFF7}" srcOrd="1" destOrd="0" presId="urn:microsoft.com/office/officeart/2005/8/layout/vProcess5"/>
    <dgm:cxn modelId="{3791E74A-8BB1-40B6-8ADD-FAECE9F925B5}" type="presOf" srcId="{DABD7538-E1B7-4A14-9649-1C582DF5D4FE}" destId="{F8846EB1-50F5-49A9-BE53-F56B207AF1F7}" srcOrd="0" destOrd="0" presId="urn:microsoft.com/office/officeart/2005/8/layout/vProcess5"/>
    <dgm:cxn modelId="{5FA2CCEA-65D7-4E49-92A8-F7D01F415501}" type="presOf" srcId="{F68A3DDF-6DB4-4987-B53D-BCDBCA10BAEB}" destId="{5DB621B7-B523-4394-B933-4B8E482ED070}" srcOrd="0" destOrd="0" presId="urn:microsoft.com/office/officeart/2005/8/layout/vProcess5"/>
    <dgm:cxn modelId="{E1011D21-2F5C-4B7B-A197-65E7014AC0EB}" srcId="{6BFEE5F0-45C5-4CFF-BA2D-8A60B5871492}" destId="{2B8E528B-B59C-46A5-8EBC-B248E02C47B1}" srcOrd="1" destOrd="0" parTransId="{5A2109F1-5714-4AB0-B497-0BB2290288C0}" sibTransId="{EB8C6CE8-C0DC-4EDC-9F28-F1A973E801DD}"/>
    <dgm:cxn modelId="{0FF18272-5323-40BD-820A-BCA1928EF8F0}" srcId="{6BFEE5F0-45C5-4CFF-BA2D-8A60B5871492}" destId="{F68A3DDF-6DB4-4987-B53D-BCDBCA10BAEB}" srcOrd="2" destOrd="0" parTransId="{8EFFDE97-27ED-4BEE-94F2-E44BC495E713}" sibTransId="{E7C70EB0-ACEC-4279-BCCC-DF6F633D54FD}"/>
    <dgm:cxn modelId="{881D1EE6-3E91-4F23-9A81-9BFE28D4302F}" type="presParOf" srcId="{750584B0-8F72-4FC1-8F04-083026C179E3}" destId="{75C6604F-7771-4662-8AA0-396AE1A5BE3F}" srcOrd="0" destOrd="0" presId="urn:microsoft.com/office/officeart/2005/8/layout/vProcess5"/>
    <dgm:cxn modelId="{273FC856-C8FB-42E3-8272-CA62FEFE2E34}" type="presParOf" srcId="{750584B0-8F72-4FC1-8F04-083026C179E3}" destId="{F8846EB1-50F5-49A9-BE53-F56B207AF1F7}" srcOrd="1" destOrd="0" presId="urn:microsoft.com/office/officeart/2005/8/layout/vProcess5"/>
    <dgm:cxn modelId="{5048E839-D28D-432D-82EE-1D41CB298CEE}" type="presParOf" srcId="{750584B0-8F72-4FC1-8F04-083026C179E3}" destId="{A9ABD99F-A445-484E-B2A3-87B4E6278645}" srcOrd="2" destOrd="0" presId="urn:microsoft.com/office/officeart/2005/8/layout/vProcess5"/>
    <dgm:cxn modelId="{5396D4D8-9430-4D67-B3B9-4E58ACFEA3B0}" type="presParOf" srcId="{750584B0-8F72-4FC1-8F04-083026C179E3}" destId="{5DB621B7-B523-4394-B933-4B8E482ED070}" srcOrd="3" destOrd="0" presId="urn:microsoft.com/office/officeart/2005/8/layout/vProcess5"/>
    <dgm:cxn modelId="{313CCAB8-7050-41DA-9A39-1CC87033AFE0}" type="presParOf" srcId="{750584B0-8F72-4FC1-8F04-083026C179E3}" destId="{8825EA98-2F8D-4BA2-A372-9F77A1F7A7FC}" srcOrd="4" destOrd="0" presId="urn:microsoft.com/office/officeart/2005/8/layout/vProcess5"/>
    <dgm:cxn modelId="{B19CF106-DA5B-4479-94DE-90875AB617FA}" type="presParOf" srcId="{750584B0-8F72-4FC1-8F04-083026C179E3}" destId="{9D3C3FF5-C880-4910-BA7A-681976329548}" srcOrd="5" destOrd="0" presId="urn:microsoft.com/office/officeart/2005/8/layout/vProcess5"/>
    <dgm:cxn modelId="{73008869-B430-4C7F-AB5B-B5C43BC59B7A}" type="presParOf" srcId="{750584B0-8F72-4FC1-8F04-083026C179E3}" destId="{20CB5170-17A3-4843-B606-E3A0FCCAA60B}" srcOrd="6" destOrd="0" presId="urn:microsoft.com/office/officeart/2005/8/layout/vProcess5"/>
    <dgm:cxn modelId="{0577A215-5629-4A44-8CD8-7FB426E677FD}" type="presParOf" srcId="{750584B0-8F72-4FC1-8F04-083026C179E3}" destId="{F84DBB88-3C4A-433C-9C39-3F36E0E09EEE}" srcOrd="7" destOrd="0" presId="urn:microsoft.com/office/officeart/2005/8/layout/vProcess5"/>
    <dgm:cxn modelId="{016F6227-ACB9-41D6-A6C8-A03C48C1B7C6}" type="presParOf" srcId="{750584B0-8F72-4FC1-8F04-083026C179E3}" destId="{1CE95954-BA5D-402C-B14B-C39A8E8EEFF7}" srcOrd="8" destOrd="0" presId="urn:microsoft.com/office/officeart/2005/8/layout/vProcess5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753778-DDCD-4F66-8671-0963E55AC1AB}">
      <dsp:nvSpPr>
        <dsp:cNvPr id="0" name=""/>
        <dsp:cNvSpPr/>
      </dsp:nvSpPr>
      <dsp:spPr>
        <a:xfrm>
          <a:off x="1405264" y="0"/>
          <a:ext cx="1405264" cy="1756097"/>
        </a:xfrm>
        <a:prstGeom prst="trapezoid">
          <a:avLst>
            <a:gd name="adj" fmla="val 5000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bg1"/>
              </a:solidFill>
            </a:rPr>
            <a:t>Федеральный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bg1"/>
              </a:solidFill>
            </a:rPr>
            <a:t>уровень</a:t>
          </a:r>
        </a:p>
      </dsp:txBody>
      <dsp:txXfrm>
        <a:off x="1405264" y="0"/>
        <a:ext cx="1405264" cy="1756097"/>
      </dsp:txXfrm>
    </dsp:sp>
    <dsp:sp modelId="{7099C5AD-A666-455F-9144-31509FAE35FB}">
      <dsp:nvSpPr>
        <dsp:cNvPr id="0" name=""/>
        <dsp:cNvSpPr/>
      </dsp:nvSpPr>
      <dsp:spPr>
        <a:xfrm>
          <a:off x="697601" y="1773114"/>
          <a:ext cx="2810528" cy="1756097"/>
        </a:xfrm>
        <a:prstGeom prst="trapezoid">
          <a:avLst>
            <a:gd name="adj" fmla="val 40011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Региональный уровень</a:t>
          </a:r>
        </a:p>
      </dsp:txBody>
      <dsp:txXfrm>
        <a:off x="1189443" y="1773114"/>
        <a:ext cx="1826843" cy="1756097"/>
      </dsp:txXfrm>
    </dsp:sp>
    <dsp:sp modelId="{3405B94A-B110-4EB0-B99D-680A85764021}">
      <dsp:nvSpPr>
        <dsp:cNvPr id="0" name=""/>
        <dsp:cNvSpPr/>
      </dsp:nvSpPr>
      <dsp:spPr>
        <a:xfrm>
          <a:off x="0" y="3512195"/>
          <a:ext cx="4215793" cy="1756097"/>
        </a:xfrm>
        <a:prstGeom prst="trapezoid">
          <a:avLst>
            <a:gd name="adj" fmla="val 40011"/>
          </a:avLst>
        </a:prstGeom>
        <a:solidFill>
          <a:srgbClr val="00B0F0">
            <a:alpha val="50000"/>
          </a:srgb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Уровень ОО</a:t>
          </a:r>
        </a:p>
      </dsp:txBody>
      <dsp:txXfrm>
        <a:off x="737763" y="3512195"/>
        <a:ext cx="2740265" cy="17560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846EB1-50F5-49A9-BE53-F56B207AF1F7}">
      <dsp:nvSpPr>
        <dsp:cNvPr id="0" name=""/>
        <dsp:cNvSpPr/>
      </dsp:nvSpPr>
      <dsp:spPr>
        <a:xfrm>
          <a:off x="0" y="216048"/>
          <a:ext cx="6664753" cy="907117"/>
        </a:xfrm>
        <a:prstGeom prst="roundRect">
          <a:avLst>
            <a:gd name="adj" fmla="val 10000"/>
          </a:avLst>
        </a:prstGeom>
        <a:solidFill>
          <a:srgbClr val="9EE0FE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1. 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Составление расписания учебных занятий на каждую группу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569" y="242617"/>
        <a:ext cx="5286233" cy="853979"/>
      </dsp:txXfrm>
    </dsp:sp>
    <dsp:sp modelId="{A9ABD99F-A445-484E-B2A3-87B4E6278645}">
      <dsp:nvSpPr>
        <dsp:cNvPr id="0" name=""/>
        <dsp:cNvSpPr/>
      </dsp:nvSpPr>
      <dsp:spPr>
        <a:xfrm>
          <a:off x="328191" y="1727716"/>
          <a:ext cx="7160456" cy="1008616"/>
        </a:xfrm>
        <a:prstGeom prst="roundRect">
          <a:avLst>
            <a:gd name="adj" fmla="val 10000"/>
          </a:avLst>
        </a:prstGeom>
        <a:solidFill>
          <a:srgbClr val="9EE0FE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2. 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Выделение нужным цветом кабинетов в расписании с помощью функции «Условное форматирование» в 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Excel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7732" y="1757257"/>
        <a:ext cx="5562589" cy="949534"/>
      </dsp:txXfrm>
    </dsp:sp>
    <dsp:sp modelId="{5DB621B7-B523-4394-B933-4B8E482ED070}">
      <dsp:nvSpPr>
        <dsp:cNvPr id="0" name=""/>
        <dsp:cNvSpPr/>
      </dsp:nvSpPr>
      <dsp:spPr>
        <a:xfrm>
          <a:off x="1079927" y="3340388"/>
          <a:ext cx="6872367" cy="908108"/>
        </a:xfrm>
        <a:prstGeom prst="roundRect">
          <a:avLst>
            <a:gd name="adj" fmla="val 10000"/>
          </a:avLst>
        </a:prstGeom>
        <a:solidFill>
          <a:srgbClr val="9EE0FE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Доведение готового расписания до студентов и преподавателей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06525" y="3366986"/>
        <a:ext cx="5342296" cy="854912"/>
      </dsp:txXfrm>
    </dsp:sp>
    <dsp:sp modelId="{8825EA98-2F8D-4BA2-A372-9F77A1F7A7FC}">
      <dsp:nvSpPr>
        <dsp:cNvPr id="0" name=""/>
        <dsp:cNvSpPr/>
      </dsp:nvSpPr>
      <dsp:spPr>
        <a:xfrm>
          <a:off x="5760438" y="936130"/>
          <a:ext cx="870489" cy="1029371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>
            <a:solidFill>
              <a:srgbClr val="002060"/>
            </a:solidFill>
          </a:endParaRPr>
        </a:p>
      </dsp:txBody>
      <dsp:txXfrm>
        <a:off x="5956298" y="936130"/>
        <a:ext cx="478769" cy="813925"/>
      </dsp:txXfrm>
    </dsp:sp>
    <dsp:sp modelId="{9D3C3FF5-C880-4910-BA7A-681976329548}">
      <dsp:nvSpPr>
        <dsp:cNvPr id="0" name=""/>
        <dsp:cNvSpPr/>
      </dsp:nvSpPr>
      <dsp:spPr>
        <a:xfrm>
          <a:off x="6408511" y="2448297"/>
          <a:ext cx="870489" cy="1112015"/>
        </a:xfrm>
        <a:prstGeom prst="downArrow">
          <a:avLst>
            <a:gd name="adj1" fmla="val 55000"/>
            <a:gd name="adj2" fmla="val 45000"/>
          </a:avLst>
        </a:prstGeom>
        <a:solidFill>
          <a:srgbClr val="0070C0">
            <a:alpha val="90000"/>
          </a:srgb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604371" y="2448297"/>
        <a:ext cx="478769" cy="8965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B63E80-F3C1-40E1-ADE6-7667B802929F}" type="datetimeFigureOut">
              <a:rPr lang="ru-RU" smtClean="0"/>
              <a:pPr/>
              <a:t>21.05.2026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D8501-3B49-49BD-834F-769B3A01D1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6787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7D8501-3B49-49BD-834F-769B3A01D1A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4419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3154-E84C-41DF-B5DA-EC6BBDAF4A27}" type="datetime1">
              <a:rPr lang="ru-RU" smtClean="0"/>
              <a:pPr/>
              <a:t>21.05.2026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411B-D92D-4D4A-AE7C-DA3B657800A4}" type="datetime1">
              <a:rPr lang="ru-RU" smtClean="0"/>
              <a:pPr/>
              <a:t>21.05.2026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F3428-DA13-4CD4-A0C1-213CC02A17F0}" type="datetime1">
              <a:rPr lang="ru-RU" smtClean="0"/>
              <a:pPr/>
              <a:t>21.05.2026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B6EF6-91A9-45D4-90F2-6D7F1684EEAD}" type="datetime1">
              <a:rPr lang="ru-RU" smtClean="0"/>
              <a:pPr/>
              <a:t>21.05.2026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FB03-7E63-4E96-8E71-64D8AAAA05E5}" type="datetime1">
              <a:rPr lang="ru-RU" smtClean="0"/>
              <a:pPr/>
              <a:t>21.05.2026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10540-5065-4154-B575-25F045956217}" type="datetime1">
              <a:rPr lang="ru-RU" smtClean="0"/>
              <a:pPr/>
              <a:t>21.05.2026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19B64-BEA0-4646-B2DC-9848AD041FF0}" type="datetime1">
              <a:rPr lang="ru-RU" smtClean="0"/>
              <a:pPr/>
              <a:t>21.05.2026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D4C0B-81BA-44B0-9873-B784BFDAA5C9}" type="datetime1">
              <a:rPr lang="ru-RU" smtClean="0"/>
              <a:pPr/>
              <a:t>21.05.2026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3CF4-D6E8-4C91-A0C2-281C5183E81D}" type="datetime1">
              <a:rPr lang="ru-RU" smtClean="0"/>
              <a:pPr/>
              <a:t>21.05.2026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A916-F477-4046-8D7F-52FEE71D902C}" type="datetime1">
              <a:rPr lang="ru-RU" smtClean="0"/>
              <a:pPr/>
              <a:t>21.05.2026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3FF46-2893-462E-B2F1-225924908D8D}" type="datetime1">
              <a:rPr lang="ru-RU" smtClean="0"/>
              <a:pPr/>
              <a:t>21.05.2026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3BC51-48CD-4653-BB47-5F4125556576}" type="datetime1">
              <a:rPr lang="ru-RU" smtClean="0"/>
              <a:pPr/>
              <a:t>21.05.2026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png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hyperlink" Target="https://spo-aat.ru/32297/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diagramData" Target="../diagrams/data2.xml"/><Relationship Id="rId7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1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pPr/>
              <a:t>1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A690F5C-004C-42B9-B72F-B786C782DD2F}"/>
              </a:ext>
            </a:extLst>
          </p:cNvPr>
          <p:cNvSpPr txBox="1"/>
          <p:nvPr/>
        </p:nvSpPr>
        <p:spPr>
          <a:xfrm>
            <a:off x="323529" y="977313"/>
            <a:ext cx="8451974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бюджетное профессиональное образовательное учреждение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«Южно-Уральский агропромышленный колледж</a:t>
            </a:r>
            <a:endParaRPr lang="ru-RU" dirty="0"/>
          </a:p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A4A1D50-C345-4A34-88BD-4C0B81EE5703}"/>
              </a:ext>
            </a:extLst>
          </p:cNvPr>
          <p:cNvSpPr txBox="1"/>
          <p:nvPr/>
        </p:nvSpPr>
        <p:spPr>
          <a:xfrm>
            <a:off x="747168" y="1623363"/>
            <a:ext cx="7624018" cy="15081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2000" b="1" dirty="0"/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защиты проекта по внедрению бережливых технологий в системе образования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Челябинской области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6C5848D-E353-4493-B4C3-0DA0BB73400D}"/>
              </a:ext>
            </a:extLst>
          </p:cNvPr>
          <p:cNvSpPr txBox="1"/>
          <p:nvPr/>
        </p:nvSpPr>
        <p:spPr>
          <a:xfrm>
            <a:off x="3923928" y="5119241"/>
            <a:ext cx="4851575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dirty="0"/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ГБПОУ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ЮУрАПК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Аминева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О.В.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ED1909E-D425-4815-B6E0-8863093AA9F6}"/>
              </a:ext>
            </a:extLst>
          </p:cNvPr>
          <p:cNvSpPr txBox="1"/>
          <p:nvPr/>
        </p:nvSpPr>
        <p:spPr>
          <a:xfrm>
            <a:off x="395536" y="3314548"/>
            <a:ext cx="8496944" cy="24929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«Оптимизация процесса маршрутизации расписания учебных занятий на примере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ГБПОУ «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Южно-Уральский агропромышленный колледж»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6C5848D-E353-4493-B4C3-0DA0BB73400D}"/>
              </a:ext>
            </a:extLst>
          </p:cNvPr>
          <p:cNvSpPr txBox="1"/>
          <p:nvPr/>
        </p:nvSpPr>
        <p:spPr>
          <a:xfrm>
            <a:off x="2393467" y="6028689"/>
            <a:ext cx="399586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 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51744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4" name="Object 24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2200" name="think-cell Slide" r:id="rId5" imgW="360" imgH="360" progId="">
              <p:embed/>
            </p:oleObj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35635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pPr/>
              <a:t>10</a:t>
            </a:fld>
            <a:endParaRPr lang="ru-RU" sz="1400"/>
          </a:p>
        </p:txBody>
      </p:sp>
      <p:pic>
        <p:nvPicPr>
          <p:cNvPr id="8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52651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320514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639003163"/>
              </p:ext>
            </p:extLst>
          </p:nvPr>
        </p:nvGraphicFramePr>
        <p:xfrm>
          <a:off x="213299" y="980728"/>
          <a:ext cx="8823197" cy="54015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89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7574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88232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 Проблема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Мероприятия  по решению проблемы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Ответственный</a:t>
                      </a:r>
                      <a:r>
                        <a:rPr lang="ru-RU" sz="1200" baseline="0" dirty="0"/>
                        <a:t> </a:t>
                      </a:r>
                      <a:endParaRPr lang="ru-RU" sz="1200" dirty="0"/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/>
                        <a:t>С</a:t>
                      </a:r>
                      <a:r>
                        <a:rPr lang="ru-RU" sz="1200" dirty="0" smtClean="0"/>
                        <a:t>рок</a:t>
                      </a:r>
                      <a:endParaRPr lang="ru-RU" sz="1200" dirty="0"/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Ожидаемый результат</a:t>
                      </a:r>
                      <a:endParaRPr lang="ru-RU" sz="1200" dirty="0"/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598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 Поиск 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нужного кабинета студентами в разных учебных корпусах, расположенных на территории колледжа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1.Цветовая 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маркировка кабинетов разных корпусов в расписании для облегчения поиска кабинета студентом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Вотинцева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К.В., </a:t>
                      </a:r>
                      <a:r>
                        <a:rPr lang="ru-RU" sz="1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зав.учебной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частью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25.11.2024-30.11.2024</a:t>
                      </a:r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1.Снижение временных затрат на поиски кабинета студентами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2.Снижение количества опаздывающих студентов на занятия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3.Повышение уровня усвоения знаний и качества обучения</a:t>
                      </a:r>
                      <a:endParaRPr lang="ru-RU" sz="1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920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 Срыв 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учебных занятий из-за опозданий студентов, вызванных поиском кабинета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2.Проведение 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инструктажа обучающихся по маршрутизации расписания учебных занятий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Кураторы групп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25.11.2024-30.11.2024</a:t>
                      </a:r>
                      <a:endParaRPr lang="ru-RU" sz="1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altLang="ru-RU" sz="10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31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 Снижение 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качества обучения, низкий уровень усвоения знаний студентами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3.1.Организация 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дежурства преподавателей или студентов у расписания с целью оказания 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помощи в поисках кабинета</a:t>
                      </a: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Вотинцева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К.В., </a:t>
                      </a:r>
                      <a:r>
                        <a:rPr lang="ru-RU" sz="1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зав.учебной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частью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25.11.2024-30.11.2024</a:t>
                      </a:r>
                      <a:endParaRPr lang="ru-RU" sz="1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3153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3.2. Проведение анкетирования удовлетворенности участников образовательного процесса маршрутизацией расписания</a:t>
                      </a:r>
                      <a:endParaRPr lang="ru-RU" sz="10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Вотинцева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К.В., </a:t>
                      </a:r>
                      <a:r>
                        <a:rPr lang="ru-RU" sz="10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зав.учебной</a:t>
                      </a: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частью</a:t>
                      </a:r>
                      <a:endParaRPr lang="ru-RU" sz="10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0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28.11.2024</a:t>
                      </a:r>
                      <a:endParaRPr lang="ru-RU" sz="10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ru-RU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Повышение удовлетворенности участников образовательного процесса маршрутизацией расписания</a:t>
                      </a:r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</a:tr>
              <a:tr h="731535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4. Анализ 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 оценка достижения целевых показателей проекта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Вотинцева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К.В.,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Валеева Е.А.,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Бачурина Е.В.,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Митина И.С.,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Галеева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Ж.Ш.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11.12.2024-16.12.2024</a:t>
                      </a:r>
                    </a:p>
                  </a:txBody>
                  <a:tcPr marL="53975" marR="5397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1.Наличие стандарта маршрутизации расписания занятий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2.Снижение временных затрат на поиски кабинета студентами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3.Снижение доли студентов, регулярно опаздывающих на </a:t>
                      </a:r>
                      <a:r>
                        <a:rPr lang="ru-RU" sz="1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занятия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4. Повышение доли </a:t>
                      </a:r>
                      <a:r>
                        <a:rPr lang="ru-RU" sz="10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студентов, удовлетворенных маршрутизацией расписания учебных занятий </a:t>
                      </a:r>
                      <a:endParaRPr lang="ru-RU" sz="1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975" marR="53975" marT="0" marB="0">
                    <a:solidFill>
                      <a:srgbClr val="D0D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13" name="Прямоугольник 5"/>
          <p:cNvSpPr>
            <a:spLocks noChangeArrowheads="1"/>
          </p:cNvSpPr>
          <p:nvPr/>
        </p:nvSpPr>
        <p:spPr bwMode="auto">
          <a:xfrm>
            <a:off x="1494851" y="548680"/>
            <a:ext cx="63110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реализации проекта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859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pPr/>
              <a:t>11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A690F5C-004C-42B9-B72F-B786C782DD2F}"/>
              </a:ext>
            </a:extLst>
          </p:cNvPr>
          <p:cNvSpPr txBox="1"/>
          <p:nvPr/>
        </p:nvSpPr>
        <p:spPr>
          <a:xfrm>
            <a:off x="843844" y="977313"/>
            <a:ext cx="7624018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плана реализации проекта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A4A1D50-C345-4A34-88BD-4C0B81EE5703}"/>
              </a:ext>
            </a:extLst>
          </p:cNvPr>
          <p:cNvSpPr txBox="1"/>
          <p:nvPr/>
        </p:nvSpPr>
        <p:spPr>
          <a:xfrm>
            <a:off x="483844" y="1623363"/>
            <a:ext cx="8336628" cy="40934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ввели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цветовую маркировку кабинетов разных корпусов в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расписании учебных занятий для облегчения поиска кабинета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студентами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кураторы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групп на классном часу провели инструктаж обучающихся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 маршрутизации расписания учебных занятий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организовано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дежурство преподавателей около расписания с целью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помощи студентам в поисках нужного кабинета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итогам вышеперечисленных мероприятий было проведено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анкетирование удовлетворенности участников образовательного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процесса маршрутизацией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расписания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42947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Заголовок 1"/>
          <p:cNvSpPr>
            <a:spLocks noGrp="1"/>
          </p:cNvSpPr>
          <p:nvPr>
            <p:ph type="title"/>
          </p:nvPr>
        </p:nvSpPr>
        <p:spPr>
          <a:xfrm>
            <a:off x="483844" y="959978"/>
            <a:ext cx="8229600" cy="4905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800" b="1" dirty="0">
                <a:solidFill>
                  <a:srgbClr val="0070C0"/>
                </a:solidFill>
              </a:rPr>
              <a:t>Достигнутые результаты (было и стало) </a:t>
            </a:r>
          </a:p>
        </p:txBody>
      </p:sp>
      <p:sp>
        <p:nvSpPr>
          <p:cNvPr id="23555" name="Содержимое 4"/>
          <p:cNvSpPr>
            <a:spLocks noGrp="1"/>
          </p:cNvSpPr>
          <p:nvPr>
            <p:ph idx="1"/>
          </p:nvPr>
        </p:nvSpPr>
        <p:spPr>
          <a:xfrm>
            <a:off x="461606" y="1484784"/>
            <a:ext cx="8229600" cy="461665"/>
          </a:xfrm>
        </p:spPr>
        <p:txBody>
          <a:bodyPr>
            <a:spAutoFit/>
          </a:bodyPr>
          <a:lstStyle/>
          <a:p>
            <a:pPr algn="ctr" eaLnBrk="1" hangingPunct="1">
              <a:buFont typeface="Arial" charset="0"/>
              <a:buNone/>
            </a:pPr>
            <a:r>
              <a:rPr lang="ru-RU" altLang="ru-RU" sz="2400" b="1" dirty="0">
                <a:solidFill>
                  <a:srgbClr val="00B0F0"/>
                </a:solidFill>
              </a:rPr>
              <a:t>Время протекания </a:t>
            </a:r>
            <a:r>
              <a:rPr lang="ru-RU" altLang="ru-RU" sz="2400" b="1" dirty="0" smtClean="0">
                <a:solidFill>
                  <a:srgbClr val="00B0F0"/>
                </a:solidFill>
              </a:rPr>
              <a:t>процесса (поиск кабинета студентами):</a:t>
            </a:r>
            <a:r>
              <a:rPr lang="en-US" altLang="ru-RU" sz="2400" b="1" dirty="0" smtClean="0">
                <a:solidFill>
                  <a:srgbClr val="00B0F0"/>
                </a:solidFill>
                <a:latin typeface="Franklin Gothic Book" pitchFamily="34" charset="0"/>
              </a:rPr>
              <a:t> </a:t>
            </a:r>
            <a:endParaRPr lang="ru-RU" altLang="ru-RU" sz="2400" b="1" dirty="0">
              <a:solidFill>
                <a:srgbClr val="00B0F0"/>
              </a:solidFill>
            </a:endParaRPr>
          </a:p>
        </p:txBody>
      </p:sp>
      <p:sp>
        <p:nvSpPr>
          <p:cNvPr id="2355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eaLnBrk="0" hangingPunct="0"/>
            <a:fld id="{73995617-6FF0-4B41-9B11-82E5C3F61D0B}" type="slidenum">
              <a:rPr lang="ru-RU" altLang="ru-RU" smtClean="0">
                <a:latin typeface="Arial" charset="0"/>
              </a:rPr>
              <a:pPr eaLnBrk="0" hangingPunct="0"/>
              <a:t>12</a:t>
            </a:fld>
            <a:endParaRPr lang="ru-RU" altLang="ru-RU"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97483" y="2420892"/>
            <a:ext cx="3714750" cy="20313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БЫЛО</a:t>
            </a:r>
            <a:r>
              <a:rPr lang="ru-RU" sz="2800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  <a:defRPr/>
            </a:pPr>
            <a:r>
              <a:rPr lang="ru-RU" sz="2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10-20 мин.    </a:t>
            </a:r>
            <a:endParaRPr lang="ru-RU" sz="2800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en-US" sz="2800" dirty="0">
                <a:solidFill>
                  <a:schemeClr val="accent3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chemeClr val="accent3"/>
                </a:solidFill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55654" y="2342492"/>
            <a:ext cx="3714750" cy="14465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СТАЛО</a:t>
            </a:r>
            <a:r>
              <a:rPr lang="ru-RU" sz="2800" dirty="0" smtClean="0">
                <a:solidFill>
                  <a:srgbClr val="0070C0"/>
                </a:solidFill>
                <a:latin typeface="+mn-lt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  <a:defRPr/>
            </a:pPr>
            <a:endParaRPr lang="ru-RU" sz="1000" dirty="0">
              <a:solidFill>
                <a:srgbClr val="0070C0"/>
              </a:solidFill>
              <a:latin typeface="+mn-lt"/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ru-RU" sz="2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5-10 мин.</a:t>
            </a:r>
            <a:r>
              <a:rPr lang="en-US" sz="2800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9" name="Прямоугольник 23"/>
          <p:cNvSpPr>
            <a:spLocks noChangeArrowheads="1"/>
          </p:cNvSpPr>
          <p:nvPr/>
        </p:nvSpPr>
        <p:spPr bwMode="auto">
          <a:xfrm>
            <a:off x="611560" y="4077072"/>
            <a:ext cx="770485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rgbClr val="002060"/>
                </a:solidFill>
              </a:rPr>
              <a:t>ЭКОНОМИЯ </a:t>
            </a:r>
            <a:r>
              <a:rPr lang="ru-RU" altLang="ru-RU" b="1" dirty="0" smtClean="0">
                <a:solidFill>
                  <a:srgbClr val="002060"/>
                </a:solidFill>
              </a:rPr>
              <a:t>ВРЕМЕНИ :  </a:t>
            </a:r>
            <a:endParaRPr lang="ru-RU" altLang="ru-RU" b="1" dirty="0">
              <a:solidFill>
                <a:srgbClr val="002060"/>
              </a:solidFill>
            </a:endParaRPr>
          </a:p>
          <a:p>
            <a:pPr algn="ctr"/>
            <a:r>
              <a:rPr lang="ru-RU" altLang="ru-RU" b="1" dirty="0" smtClean="0">
                <a:solidFill>
                  <a:srgbClr val="002060"/>
                </a:solidFill>
              </a:rPr>
              <a:t>5-10 мин</a:t>
            </a:r>
            <a:endParaRPr lang="ru-RU" altLang="ru-RU" b="1" dirty="0">
              <a:solidFill>
                <a:srgbClr val="002060"/>
              </a:solidFill>
            </a:endParaRPr>
          </a:p>
          <a:p>
            <a:pPr algn="ctr"/>
            <a:r>
              <a:rPr lang="ru-RU" altLang="ru-RU" sz="2400" b="1" dirty="0" smtClean="0">
                <a:solidFill>
                  <a:srgbClr val="002060"/>
                </a:solidFill>
              </a:rPr>
              <a:t>50%</a:t>
            </a:r>
            <a:endParaRPr lang="ru-RU" altLang="ru-RU" sz="2400" b="1" dirty="0">
              <a:solidFill>
                <a:srgbClr val="00206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5400000">
            <a:off x="3534873" y="2953970"/>
            <a:ext cx="1501379" cy="3175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331647" y="3789042"/>
            <a:ext cx="6429375" cy="1191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468188" y="5118283"/>
            <a:ext cx="82082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СНИЖЕНИЕ ВРЕМЕННЫХ ПОТЕРЬ  ЗА СЧЕТ </a:t>
            </a:r>
            <a:endParaRPr lang="ru-RU" sz="1600" b="1" dirty="0" smtClean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>
              <a:defRPr/>
            </a:pP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в</a:t>
            </a:r>
            <a:r>
              <a:rPr lang="ru-RU" sz="16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ведения цветовой маркировки кабинетов разных корпусов и организации дежурства преподавателей около расписания для помощи студентам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16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83" y="493527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256" y="630510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5654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pPr/>
              <a:t>13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A690F5C-004C-42B9-B72F-B786C782DD2F}"/>
              </a:ext>
            </a:extLst>
          </p:cNvPr>
          <p:cNvSpPr txBox="1"/>
          <p:nvPr/>
        </p:nvSpPr>
        <p:spPr>
          <a:xfrm>
            <a:off x="843844" y="977313"/>
            <a:ext cx="7624018" cy="7386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реализации проекта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750" y="1534761"/>
            <a:ext cx="7805714" cy="470255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8006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14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75823BC2-FB12-47E6-82C8-06BB47B28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A6DAA447-8852-48FC-B34D-B3D4DBC95E62}"/>
              </a:ext>
            </a:extLst>
          </p:cNvPr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xmlns="" id="{1CAD2D00-2E32-44F1-9195-0482C5AE1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066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1B5BE8C-0A61-4BA7-96B8-DC65548DA316}"/>
              </a:ext>
            </a:extLst>
          </p:cNvPr>
          <p:cNvSpPr/>
          <p:nvPr/>
        </p:nvSpPr>
        <p:spPr>
          <a:xfrm>
            <a:off x="683568" y="805811"/>
            <a:ext cx="75013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Бережливое образование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3EAA9089-C73F-4EE6-A19D-D8D8731D6CD7}"/>
              </a:ext>
            </a:extLst>
          </p:cNvPr>
          <p:cNvSpPr/>
          <p:nvPr/>
        </p:nvSpPr>
        <p:spPr>
          <a:xfrm>
            <a:off x="3036347" y="1205921"/>
            <a:ext cx="4559989" cy="4001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https://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spo-aat.ru/32297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8800"/>
            <a:ext cx="9144000" cy="428350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82517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066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39687"/>
            <a:ext cx="8712968" cy="917105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 реализации процесса (алгоритм) </a:t>
            </a:r>
            <a:b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процесса маршрутизации расписания учебных занятий на примере ГБПОУ «Южно-Уральский агропромышленный колледж</a:t>
            </a:r>
            <a:r>
              <a:rPr 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184378561"/>
              </p:ext>
            </p:extLst>
          </p:nvPr>
        </p:nvGraphicFramePr>
        <p:xfrm>
          <a:off x="539750" y="1628775"/>
          <a:ext cx="8085138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15</a:t>
            </a:fld>
            <a:endParaRPr lang="ru-RU"/>
          </a:p>
        </p:txBody>
      </p:sp>
      <p:pic>
        <p:nvPicPr>
          <p:cNvPr id="5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318945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</p:spTree>
    <p:extLst>
      <p:ext uri="{BB962C8B-B14F-4D97-AF65-F5344CB8AC3E}">
        <p14:creationId xmlns="" xmlns:p14="http://schemas.microsoft.com/office/powerpoint/2010/main" val="2895532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ED9E91D-C7A3-417B-8447-C9745605A7DA}"/>
              </a:ext>
            </a:extLst>
          </p:cNvPr>
          <p:cNvSpPr/>
          <p:nvPr/>
        </p:nvSpPr>
        <p:spPr>
          <a:xfrm>
            <a:off x="755576" y="1268760"/>
            <a:ext cx="3672408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67E098DF-3089-4F1F-8A1D-75A1407185D3}"/>
              </a:ext>
            </a:extLst>
          </p:cNvPr>
          <p:cNvSpPr/>
          <p:nvPr/>
        </p:nvSpPr>
        <p:spPr>
          <a:xfrm>
            <a:off x="4581357" y="1268760"/>
            <a:ext cx="3960440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C35B742-BC40-4565-B4B2-29D3173AEB69}"/>
              </a:ext>
            </a:extLst>
          </p:cNvPr>
          <p:cNvSpPr/>
          <p:nvPr/>
        </p:nvSpPr>
        <p:spPr>
          <a:xfrm>
            <a:off x="755576" y="3789040"/>
            <a:ext cx="3672408" cy="23762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2BF29339-E006-4902-8017-CC0490F48467}"/>
              </a:ext>
            </a:extLst>
          </p:cNvPr>
          <p:cNvSpPr/>
          <p:nvPr/>
        </p:nvSpPr>
        <p:spPr>
          <a:xfrm>
            <a:off x="4644007" y="3813781"/>
            <a:ext cx="3897789" cy="23515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57FDE22F-8DC2-4596-831C-F85C6A7E521F}"/>
              </a:ext>
            </a:extLst>
          </p:cNvPr>
          <p:cNvSpPr txBox="1">
            <a:spLocks/>
          </p:cNvSpPr>
          <p:nvPr/>
        </p:nvSpPr>
        <p:spPr>
          <a:xfrm>
            <a:off x="1331640" y="724683"/>
            <a:ext cx="252028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rgbClr val="FF0000"/>
                </a:solidFill>
              </a:rPr>
              <a:t>ФОТО до 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14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75823BC2-FB12-47E6-82C8-06BB47B28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xmlns="" id="{A6DAA447-8852-48FC-B34D-B3D4DBC95E62}"/>
              </a:ext>
            </a:extLst>
          </p:cNvPr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xmlns="" id="{1CAD2D00-2E32-44F1-9195-0482C5AE1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065" y="539649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Заголовок 1">
            <a:extLst>
              <a:ext uri="{FF2B5EF4-FFF2-40B4-BE49-F238E27FC236}">
                <a16:creationId xmlns:a16="http://schemas.microsoft.com/office/drawing/2014/main" xmlns="" id="{57FDE22F-8DC2-4596-831C-F85C6A7E521F}"/>
              </a:ext>
            </a:extLst>
          </p:cNvPr>
          <p:cNvSpPr txBox="1">
            <a:spLocks/>
          </p:cNvSpPr>
          <p:nvPr/>
        </p:nvSpPr>
        <p:spPr>
          <a:xfrm>
            <a:off x="5292080" y="706686"/>
            <a:ext cx="252028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>
                <a:solidFill>
                  <a:srgbClr val="FF0000"/>
                </a:solidFill>
              </a:rPr>
              <a:t>ФОТО после 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383" y="1254771"/>
            <a:ext cx="4112345" cy="246226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356" y="1254770"/>
            <a:ext cx="4167107" cy="24671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555" y="3772003"/>
            <a:ext cx="4250907" cy="288526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92" y="3789040"/>
            <a:ext cx="4093800" cy="286790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31653" y="4723403"/>
            <a:ext cx="35938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Отсутствие схемы расположения </a:t>
            </a:r>
          </a:p>
          <a:p>
            <a:r>
              <a:rPr lang="ru-RU" dirty="0" smtClean="0"/>
              <a:t>корпусов на территории колледжа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750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14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75823BC2-FB12-47E6-82C8-06BB47B28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="" xmlns:a16="http://schemas.microsoft.com/office/drawing/2014/main" id="{A6DAA447-8852-48FC-B34D-B3D4DBC95E62}"/>
              </a:ext>
            </a:extLst>
          </p:cNvPr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="" xmlns:a16="http://schemas.microsoft.com/office/drawing/2014/main" id="{1CAD2D00-2E32-44F1-9195-0482C5AE1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066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F1B5BE8C-0A61-4BA7-96B8-DC65548DA316}"/>
              </a:ext>
            </a:extLst>
          </p:cNvPr>
          <p:cNvSpPr/>
          <p:nvPr/>
        </p:nvSpPr>
        <p:spPr>
          <a:xfrm>
            <a:off x="683568" y="805811"/>
            <a:ext cx="750134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Бережливое образование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3EAA9089-C73F-4EE6-A19D-D8D8731D6CD7}"/>
              </a:ext>
            </a:extLst>
          </p:cNvPr>
          <p:cNvSpPr/>
          <p:nvPr/>
        </p:nvSpPr>
        <p:spPr>
          <a:xfrm>
            <a:off x="2964339" y="1205921"/>
            <a:ext cx="2864887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https://spo-aat.ru/32297/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FA06D024-BA5D-4EAB-9DF5-C01CA6C149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316" y="1667418"/>
            <a:ext cx="7229597" cy="48714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74804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2261134-B118-4814-910A-53FD1FCF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484" y="623731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D8E1C705-14D6-41FD-9035-1DBB5D4D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888241"/>
            <a:ext cx="7735535" cy="563440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6094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17434" name="Прямоугольник 5"/>
          <p:cNvSpPr>
            <a:spLocks noChangeArrowheads="1"/>
          </p:cNvSpPr>
          <p:nvPr/>
        </p:nvSpPr>
        <p:spPr bwMode="auto">
          <a:xfrm>
            <a:off x="1979712" y="557745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Руководитель и команда проекта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286247" y="1285861"/>
            <a:ext cx="3867431" cy="7143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 –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Бачурина Екатерина Васильевна, преподаватель</a:t>
            </a:r>
          </a:p>
          <a:p>
            <a:pPr marL="0" indent="0">
              <a:spcBef>
                <a:spcPts val="0"/>
              </a:spcBef>
              <a:buNone/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Объект 1">
            <a:extLst>
              <a:ext uri="{FF2B5EF4-FFF2-40B4-BE49-F238E27FC236}">
                <a16:creationId xmlns="" xmlns:a16="http://schemas.microsoft.com/office/drawing/2014/main" id="{D53D5764-3851-40E6-82FC-030736B1C465}"/>
              </a:ext>
            </a:extLst>
          </p:cNvPr>
          <p:cNvSpPr txBox="1">
            <a:spLocks/>
          </p:cNvSpPr>
          <p:nvPr/>
        </p:nvSpPr>
        <p:spPr>
          <a:xfrm>
            <a:off x="1356451" y="3933056"/>
            <a:ext cx="3193791" cy="74740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Валеева Екатерина Александровна, заместитель директора по УР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Объект 1">
            <a:extLst>
              <a:ext uri="{FF2B5EF4-FFF2-40B4-BE49-F238E27FC236}">
                <a16:creationId xmlns="" xmlns:a16="http://schemas.microsoft.com/office/drawing/2014/main" id="{72A1F30B-39A6-4A2E-B33A-5D9B33997058}"/>
              </a:ext>
            </a:extLst>
          </p:cNvPr>
          <p:cNvSpPr txBox="1">
            <a:spLocks/>
          </p:cNvSpPr>
          <p:nvPr/>
        </p:nvSpPr>
        <p:spPr>
          <a:xfrm>
            <a:off x="5974585" y="3846066"/>
            <a:ext cx="3465288" cy="802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Объект 1">
            <a:extLst>
              <a:ext uri="{FF2B5EF4-FFF2-40B4-BE49-F238E27FC236}">
                <a16:creationId xmlns="" xmlns:a16="http://schemas.microsoft.com/office/drawing/2014/main" id="{2EB0810B-082F-45BA-BA1B-16BB9B107EC0}"/>
              </a:ext>
            </a:extLst>
          </p:cNvPr>
          <p:cNvSpPr txBox="1">
            <a:spLocks/>
          </p:cNvSpPr>
          <p:nvPr/>
        </p:nvSpPr>
        <p:spPr>
          <a:xfrm>
            <a:off x="1403648" y="5588564"/>
            <a:ext cx="2772466" cy="8023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Митина Ирина Сергеевна, преподаватель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Объект 1">
            <a:extLst>
              <a:ext uri="{FF2B5EF4-FFF2-40B4-BE49-F238E27FC236}">
                <a16:creationId xmlns="" xmlns:a16="http://schemas.microsoft.com/office/drawing/2014/main" id="{816A7D7F-316C-43D5-9038-55BB900053CE}"/>
              </a:ext>
            </a:extLst>
          </p:cNvPr>
          <p:cNvSpPr txBox="1">
            <a:spLocks/>
          </p:cNvSpPr>
          <p:nvPr/>
        </p:nvSpPr>
        <p:spPr>
          <a:xfrm>
            <a:off x="5963734" y="5506957"/>
            <a:ext cx="3039782" cy="802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Галеева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Жанна </a:t>
            </a:r>
            <a:r>
              <a:rPr lang="ru-RU" sz="1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Шарафутдиновна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преподаватель</a:t>
            </a: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FD1942A6-0CD7-4773-8D22-22EBC7D9083E}"/>
              </a:ext>
            </a:extLst>
          </p:cNvPr>
          <p:cNvSpPr/>
          <p:nvPr/>
        </p:nvSpPr>
        <p:spPr>
          <a:xfrm>
            <a:off x="527577" y="2548447"/>
            <a:ext cx="20663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проекта:</a:t>
            </a:r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14" y="3000372"/>
            <a:ext cx="1153470" cy="16806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975" y="4858512"/>
            <a:ext cx="1292249" cy="14601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3156" b="6611"/>
          <a:stretch/>
        </p:blipFill>
        <p:spPr>
          <a:xfrm>
            <a:off x="2571736" y="1000108"/>
            <a:ext cx="1254868" cy="178988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4758"/>
          <a:stretch/>
        </p:blipFill>
        <p:spPr>
          <a:xfrm>
            <a:off x="194182" y="4845914"/>
            <a:ext cx="1209468" cy="160742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59" y="2971583"/>
            <a:ext cx="1173090" cy="1718084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6072198" y="3105835"/>
            <a:ext cx="27860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Вотинцева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Ксения Викторовна,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заведующая учебной частью</a:t>
            </a:r>
            <a:endParaRPr lang="ru-RU" sz="1400" dirty="0"/>
          </a:p>
        </p:txBody>
      </p:sp>
    </p:spTree>
    <p:extLst>
      <p:ext uri="{BB962C8B-B14F-4D97-AF65-F5344CB8AC3E}">
        <p14:creationId xmlns="" xmlns:p14="http://schemas.microsoft.com/office/powerpoint/2010/main" val="16103400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4</a:t>
            </a:fld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3AE793C4-FA85-4270-8591-3B37BCB5D5BA}"/>
              </a:ext>
            </a:extLst>
          </p:cNvPr>
          <p:cNvSpPr/>
          <p:nvPr/>
        </p:nvSpPr>
        <p:spPr>
          <a:xfrm>
            <a:off x="3059832" y="611396"/>
            <a:ext cx="25362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стенда по проекту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A1295541-E683-4539-8982-FFBB0A0AB386}"/>
              </a:ext>
            </a:extLst>
          </p:cNvPr>
          <p:cNvSpPr/>
          <p:nvPr/>
        </p:nvSpPr>
        <p:spPr>
          <a:xfrm>
            <a:off x="379348" y="1003564"/>
            <a:ext cx="8360889" cy="6234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79347" y="980728"/>
            <a:ext cx="83608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Оптимизация процесса маршрутизации расписания учебных занятий на примере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ГБПОУ «</a:t>
            </a:r>
            <a:r>
              <a:rPr lang="ru-RU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ЮУрАПК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7801" y="1879325"/>
            <a:ext cx="3000334" cy="57606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642" y="1988840"/>
            <a:ext cx="1830879" cy="133357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08" t="1683" r="3570"/>
          <a:stretch/>
        </p:blipFill>
        <p:spPr>
          <a:xfrm>
            <a:off x="281148" y="3419406"/>
            <a:ext cx="1338524" cy="18722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184" y="2606523"/>
            <a:ext cx="2291840" cy="129252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184" y="3910150"/>
            <a:ext cx="2282056" cy="128490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844824"/>
            <a:ext cx="2170079" cy="121275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083" y="3594149"/>
            <a:ext cx="2397436" cy="162483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270106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5</a:t>
            </a:fld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08" t="1683" r="3570"/>
          <a:stretch/>
        </p:blipFill>
        <p:spPr>
          <a:xfrm>
            <a:off x="2411760" y="669774"/>
            <a:ext cx="4032448" cy="564022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931122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Прямоугольник 70"/>
          <p:cNvSpPr/>
          <p:nvPr/>
        </p:nvSpPr>
        <p:spPr>
          <a:xfrm>
            <a:off x="915356" y="1465747"/>
            <a:ext cx="704316" cy="206657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1</a:t>
            </a:r>
            <a:r>
              <a:rPr lang="ru-RU" sz="1200" b="1" dirty="0"/>
              <a:t> </a:t>
            </a:r>
          </a:p>
        </p:txBody>
      </p:sp>
      <p:sp>
        <p:nvSpPr>
          <p:cNvPr id="6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09337" y="6572250"/>
            <a:ext cx="260747" cy="285750"/>
          </a:xfrm>
        </p:spPr>
        <p:txBody>
          <a:bodyPr/>
          <a:lstStyle/>
          <a:p>
            <a:pPr algn="ctr">
              <a:defRPr/>
            </a:pPr>
            <a:fld id="{2AD4DEC4-E446-475C-A333-F6C77385E2A3}" type="slidenum">
              <a:rPr lang="ru-RU" b="1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6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64" name="Таблица 6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37662259"/>
              </p:ext>
            </p:extLst>
          </p:nvPr>
        </p:nvGraphicFramePr>
        <p:xfrm>
          <a:off x="450809" y="1881940"/>
          <a:ext cx="1367367" cy="2349818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36736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70201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Заведующая учебной частью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8056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Составление расписания на неделю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67231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день</a:t>
                      </a:r>
                      <a:endParaRPr lang="ru-RU" sz="10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9" name="Таблица 8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37522371"/>
              </p:ext>
            </p:extLst>
          </p:nvPr>
        </p:nvGraphicFramePr>
        <p:xfrm>
          <a:off x="4479131" y="5429250"/>
          <a:ext cx="3933881" cy="1005834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93388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pPr marL="228600" indent="-228600">
                        <a:buAutoNum type="arabicPeriod"/>
                        <a:defRPr/>
                      </a:pPr>
                      <a:r>
                        <a:rPr lang="ru-RU" sz="10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Поиск кабинета студентами в разных учебных корпусах, расположенных на территории колледжа</a:t>
                      </a:r>
                    </a:p>
                    <a:p>
                      <a:pPr marL="228600" indent="-228600">
                        <a:buAutoNum type="arabicPeriod"/>
                        <a:defRPr/>
                      </a:pPr>
                      <a:r>
                        <a:rPr lang="ru-RU" sz="10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Срыв учебных занятий из-за опозданий студентов, вызванных поиском кабинета</a:t>
                      </a:r>
                    </a:p>
                    <a:p>
                      <a:pPr marL="228600" indent="-228600">
                        <a:buAutoNum type="arabicPeriod"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Снижение качества обучения, низкий уровень усвоения знаний студентами</a:t>
                      </a:r>
                      <a:endParaRPr lang="ru-RU" sz="10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52" marR="68552" marT="45717" marB="45717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1" name="Прямоугольник 60"/>
          <p:cNvSpPr/>
          <p:nvPr/>
        </p:nvSpPr>
        <p:spPr>
          <a:xfrm>
            <a:off x="231169" y="1962904"/>
            <a:ext cx="130478" cy="2228849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ВХОД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8666617" y="2010530"/>
            <a:ext cx="150018" cy="2133599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/>
              <a:t>ВЫХОД</a:t>
            </a:r>
          </a:p>
        </p:txBody>
      </p:sp>
      <p:sp>
        <p:nvSpPr>
          <p:cNvPr id="15406" name="Прямоугольник 54"/>
          <p:cNvSpPr>
            <a:spLocks noChangeArrowheads="1"/>
          </p:cNvSpPr>
          <p:nvPr/>
        </p:nvSpPr>
        <p:spPr bwMode="auto">
          <a:xfrm>
            <a:off x="6200296" y="4653663"/>
            <a:ext cx="139603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ПРОБЛЕМЫ:</a:t>
            </a:r>
          </a:p>
        </p:txBody>
      </p:sp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30" y="231248"/>
            <a:ext cx="6269450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1" y="0"/>
            <a:ext cx="54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Заголовок 1"/>
          <p:cNvSpPr txBox="1">
            <a:spLocks/>
          </p:cNvSpPr>
          <p:nvPr/>
        </p:nvSpPr>
        <p:spPr>
          <a:xfrm>
            <a:off x="647965" y="0"/>
            <a:ext cx="2484277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69" name="Прямоугольник 5"/>
          <p:cNvSpPr>
            <a:spLocks noChangeArrowheads="1"/>
          </p:cNvSpPr>
          <p:nvPr/>
        </p:nvSpPr>
        <p:spPr bwMode="auto">
          <a:xfrm>
            <a:off x="1454144" y="689938"/>
            <a:ext cx="667021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Карта текущего состояния процесса </a:t>
            </a:r>
            <a:r>
              <a:rPr lang="ru-RU" sz="1400" b="1" i="1" dirty="0" smtClean="0"/>
              <a:t>«Оптимизация процесса маршрутизации расписания учебных занятий на примере ГБПОУ «Южно-Уральский агропромышленный колледж»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9" name="Таблица 9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40177079"/>
              </p:ext>
            </p:extLst>
          </p:nvPr>
        </p:nvGraphicFramePr>
        <p:xfrm>
          <a:off x="5531096" y="1922106"/>
          <a:ext cx="1427415" cy="2310442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42741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63917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Студенты</a:t>
                      </a:r>
                      <a:endParaRPr lang="ru-RU" sz="11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defRPr/>
                      </a:pPr>
                      <a:endParaRPr lang="ru-RU" sz="1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753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Ознакомление с расписанием</a:t>
                      </a:r>
                      <a:endParaRPr lang="ru-RU" sz="12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ctr" defTabSz="914400" rtl="0" eaLnBrk="1" latinLnBrk="0" hangingPunct="1">
                        <a:defRPr/>
                      </a:pP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95908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мин.</a:t>
                      </a:r>
                    </a:p>
                    <a:p>
                      <a:pPr algn="ctr"/>
                      <a:endParaRPr lang="ru-RU" sz="10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0" name="Таблица 9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68137041"/>
              </p:ext>
            </p:extLst>
          </p:nvPr>
        </p:nvGraphicFramePr>
        <p:xfrm>
          <a:off x="7248269" y="1972634"/>
          <a:ext cx="1334076" cy="2219118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3340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9099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Студенты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5086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Посещение занятий согласно учебного расписания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7253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10-20 мин.</a:t>
                      </a:r>
                    </a:p>
                    <a:p>
                      <a:pPr algn="ctr"/>
                      <a:endParaRPr lang="ru-RU" sz="10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0" name="Прямоугольник 109"/>
          <p:cNvSpPr/>
          <p:nvPr/>
        </p:nvSpPr>
        <p:spPr>
          <a:xfrm>
            <a:off x="6001844" y="1537209"/>
            <a:ext cx="658388" cy="190897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4</a:t>
            </a:r>
            <a:r>
              <a:rPr lang="ru-RU" sz="1200" b="1" dirty="0" smtClean="0"/>
              <a:t> </a:t>
            </a:r>
            <a:endParaRPr lang="ru-RU" sz="1200" b="1" dirty="0"/>
          </a:p>
        </p:txBody>
      </p:sp>
      <p:sp>
        <p:nvSpPr>
          <p:cNvPr id="111" name="Прямоугольник 110"/>
          <p:cNvSpPr/>
          <p:nvPr/>
        </p:nvSpPr>
        <p:spPr>
          <a:xfrm>
            <a:off x="7426550" y="1537210"/>
            <a:ext cx="697810" cy="211640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</a:t>
            </a:r>
            <a:r>
              <a:rPr lang="ru-RU" sz="1200" b="1" dirty="0" smtClean="0">
                <a:solidFill>
                  <a:srgbClr val="002060"/>
                </a:solidFill>
              </a:rPr>
              <a:t>5</a:t>
            </a:r>
            <a:endParaRPr lang="ru-RU" sz="1200" b="1" dirty="0"/>
          </a:p>
        </p:txBody>
      </p:sp>
      <p:sp>
        <p:nvSpPr>
          <p:cNvPr id="119" name="Стрелка вправо 118"/>
          <p:cNvSpPr/>
          <p:nvPr/>
        </p:nvSpPr>
        <p:spPr>
          <a:xfrm>
            <a:off x="6965908" y="2781400"/>
            <a:ext cx="256967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1" name="Стрелка вправо 120"/>
          <p:cNvSpPr/>
          <p:nvPr/>
        </p:nvSpPr>
        <p:spPr>
          <a:xfrm>
            <a:off x="5253561" y="2733536"/>
            <a:ext cx="256967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4" name="Пятно 1 60"/>
          <p:cNvSpPr/>
          <p:nvPr/>
        </p:nvSpPr>
        <p:spPr>
          <a:xfrm>
            <a:off x="6914311" y="1705856"/>
            <a:ext cx="484584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70" name="Пятно 1 60"/>
          <p:cNvSpPr/>
          <p:nvPr/>
        </p:nvSpPr>
        <p:spPr>
          <a:xfrm>
            <a:off x="6941965" y="1207150"/>
            <a:ext cx="484585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22" name="Стрелка вправо 21"/>
          <p:cNvSpPr/>
          <p:nvPr/>
        </p:nvSpPr>
        <p:spPr>
          <a:xfrm>
            <a:off x="1840480" y="2784938"/>
            <a:ext cx="256967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41344685"/>
              </p:ext>
            </p:extLst>
          </p:nvPr>
        </p:nvGraphicFramePr>
        <p:xfrm>
          <a:off x="2115742" y="1916607"/>
          <a:ext cx="1416927" cy="2336416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4169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70201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Заведующая учебной частью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8056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Загрузка готового расписания в Сетевой город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53829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день</a:t>
                      </a:r>
                      <a:endParaRPr lang="ru-RU" sz="10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4" name="Прямоугольник 23"/>
          <p:cNvSpPr/>
          <p:nvPr/>
        </p:nvSpPr>
        <p:spPr>
          <a:xfrm>
            <a:off x="2409288" y="1465748"/>
            <a:ext cx="722954" cy="220828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</a:t>
            </a:r>
            <a:r>
              <a:rPr lang="ru-RU" sz="1200" b="1" dirty="0" smtClean="0">
                <a:solidFill>
                  <a:srgbClr val="002060"/>
                </a:solidFill>
              </a:rPr>
              <a:t>2</a:t>
            </a:r>
            <a:endParaRPr lang="ru-RU" sz="1200" b="1" dirty="0"/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89316144"/>
              </p:ext>
            </p:extLst>
          </p:nvPr>
        </p:nvGraphicFramePr>
        <p:xfrm>
          <a:off x="3828659" y="1909120"/>
          <a:ext cx="1416927" cy="2336416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4169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70201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Заведующая учебной частью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8056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Вывешивание распечатанного расписания в холле корпуса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53829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мин</a:t>
                      </a:r>
                      <a:endParaRPr lang="ru-RU" sz="10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6" name="Стрелка вправо 25"/>
          <p:cNvSpPr/>
          <p:nvPr/>
        </p:nvSpPr>
        <p:spPr>
          <a:xfrm>
            <a:off x="3549730" y="2784938"/>
            <a:ext cx="256967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214235" y="1465748"/>
            <a:ext cx="789813" cy="234999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</a:t>
            </a:r>
            <a:r>
              <a:rPr lang="ru-RU" sz="1200" b="1" dirty="0" smtClean="0">
                <a:solidFill>
                  <a:srgbClr val="002060"/>
                </a:solidFill>
              </a:rPr>
              <a:t>3</a:t>
            </a:r>
            <a:endParaRPr lang="ru-RU" sz="1200" b="1" dirty="0"/>
          </a:p>
        </p:txBody>
      </p:sp>
      <p:sp>
        <p:nvSpPr>
          <p:cNvPr id="28" name="Пятно 1 60"/>
          <p:cNvSpPr/>
          <p:nvPr/>
        </p:nvSpPr>
        <p:spPr>
          <a:xfrm>
            <a:off x="6940889" y="2166613"/>
            <a:ext cx="484584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</p:spTree>
    <p:extLst>
      <p:ext uri="{BB962C8B-B14F-4D97-AF65-F5344CB8AC3E}">
        <p14:creationId xmlns="" xmlns:p14="http://schemas.microsoft.com/office/powerpoint/2010/main" val="20654005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038619849"/>
              </p:ext>
            </p:extLst>
          </p:nvPr>
        </p:nvGraphicFramePr>
        <p:xfrm>
          <a:off x="361949" y="1484784"/>
          <a:ext cx="7954467" cy="42302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144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116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80056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 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Коренная причина</a:t>
                      </a: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</a:t>
                      </a:r>
                      <a:r>
                        <a:rPr lang="ru-RU" sz="14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решения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861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2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alt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Поиск кабинета студентами в разных учебных корпусах, расположенных на территории колледжа</a:t>
                      </a:r>
                      <a:endParaRPr lang="ru-RU" alt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 стандарта процесса маршрутизации расписания учебных занятий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1.Цветовая 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маркировка кабинетов разных корпусов в расписании для облегчения поиска кабинета студентом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289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altLang="ru-RU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200" b="0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Срыв учебных занятий из-за опозданий студентов, вызванных поиском кабинета</a:t>
                      </a:r>
                      <a:endParaRPr lang="ru-RU" altLang="ru-RU" sz="12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2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1427" marR="91427" marT="45735" marB="45735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владение полной информацией по расписанию студентами</a:t>
                      </a:r>
                      <a:endParaRPr lang="ru-RU" sz="12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8" marR="91438" marT="45739" marB="45739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2.Проведение 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инструктажа обучающихся по маршрутизации расписания учебных занятий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145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200" b="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altLang="ru-RU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Снижение качества обучения, низкий уровень усвоения знаний студентами</a:t>
                      </a:r>
                      <a:endParaRPr lang="ru-RU" sz="1200" b="0" i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27" marR="91427" marT="45735" marB="45735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Срыв занятий из-за опозданий студентов</a:t>
                      </a:r>
                    </a:p>
                  </a:txBody>
                  <a:tcPr marL="91438" marR="91438" marT="45739" marB="45739">
                    <a:solidFill>
                      <a:srgbClr val="9EE0F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3.Организация </a:t>
                      </a: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дежурства преподавателей или студентов у расписания с целью оказания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помощи в поиске нужного</a:t>
                      </a:r>
                      <a:r>
                        <a:rPr lang="ru-RU" sz="1200" baseline="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кабинета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3975" marR="53975" marT="0" marB="0">
                    <a:solidFill>
                      <a:srgbClr val="9EE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17434" name="Прямоугольник 5"/>
          <p:cNvSpPr>
            <a:spLocks noChangeArrowheads="1"/>
          </p:cNvSpPr>
          <p:nvPr/>
        </p:nvSpPr>
        <p:spPr bwMode="auto">
          <a:xfrm>
            <a:off x="1907704" y="788578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Анализ проблем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625953" y="6429375"/>
            <a:ext cx="260747" cy="285750"/>
          </a:xfrm>
        </p:spPr>
        <p:txBody>
          <a:bodyPr/>
          <a:lstStyle/>
          <a:p>
            <a:pPr algn="ctr">
              <a:defRPr/>
            </a:pPr>
            <a:fld id="{AD987F0A-53C7-4A4A-8BA7-E39A8CD592AC}" type="slidenum">
              <a:rPr lang="ru-RU" b="1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8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2796009856"/>
              </p:ext>
            </p:extLst>
          </p:nvPr>
        </p:nvGraphicFramePr>
        <p:xfrm>
          <a:off x="395536" y="959979"/>
          <a:ext cx="4215793" cy="52682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4769201" y="1500190"/>
            <a:ext cx="2827136" cy="71437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Проблемы, решение которых требуется на федеральном уровне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786312" y="2903828"/>
            <a:ext cx="2810024" cy="71437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Проблемы, решение которых требуется на региональном уровне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800550" y="4063043"/>
            <a:ext cx="2795786" cy="2165229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Поиск кабинета студентами в разных учебных корпусах</a:t>
            </a: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Срыв занятий из-за опозданий студентов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defRPr/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Снижение качества обучения, низкий уровень усвоения знаний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студентами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ятно 1 60"/>
          <p:cNvSpPr/>
          <p:nvPr/>
        </p:nvSpPr>
        <p:spPr>
          <a:xfrm>
            <a:off x="1187624" y="5506251"/>
            <a:ext cx="484584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13" name="Пятно 1 60"/>
          <p:cNvSpPr/>
          <p:nvPr/>
        </p:nvSpPr>
        <p:spPr>
          <a:xfrm>
            <a:off x="2143200" y="5506252"/>
            <a:ext cx="484584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pic>
        <p:nvPicPr>
          <p:cNvPr id="15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883" y="34058"/>
            <a:ext cx="54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1956312" y="179609"/>
            <a:ext cx="2484277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584" y="522303"/>
            <a:ext cx="5218385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281" y="6309320"/>
            <a:ext cx="5218385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5"/>
          <p:cNvSpPr>
            <a:spLocks noChangeArrowheads="1"/>
          </p:cNvSpPr>
          <p:nvPr/>
        </p:nvSpPr>
        <p:spPr bwMode="auto">
          <a:xfrm>
            <a:off x="2986739" y="797803"/>
            <a:ext cx="35991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Пирамида  проблем</a:t>
            </a:r>
          </a:p>
        </p:txBody>
      </p:sp>
      <p:sp>
        <p:nvSpPr>
          <p:cNvPr id="14" name="Пятно 1 60"/>
          <p:cNvSpPr/>
          <p:nvPr/>
        </p:nvSpPr>
        <p:spPr>
          <a:xfrm>
            <a:off x="3131840" y="5517976"/>
            <a:ext cx="484584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 smtClean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ru-RU" sz="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85092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625953" y="6429375"/>
            <a:ext cx="260747" cy="285750"/>
          </a:xfrm>
        </p:spPr>
        <p:txBody>
          <a:bodyPr/>
          <a:lstStyle/>
          <a:p>
            <a:pPr algn="ctr">
              <a:defRPr/>
            </a:pPr>
            <a:fld id="{0970D5C5-FB1B-4607-B94D-242D9579A688}" type="slidenum">
              <a:rPr lang="ru-RU" b="1">
                <a:solidFill>
                  <a:srgbClr val="5B9BD5">
                    <a:lumMod val="50000"/>
                  </a:srgbClr>
                </a:solidFill>
              </a:rPr>
              <a:pPr algn="ctr">
                <a:defRPr/>
              </a:pPr>
              <a:t>9</a:t>
            </a:fld>
            <a:endParaRPr lang="ru-RU" b="1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8587995" y="2143264"/>
            <a:ext cx="216024" cy="1512168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white"/>
                </a:solidFill>
              </a:rPr>
              <a:t>ВЫХОД</a:t>
            </a:r>
          </a:p>
        </p:txBody>
      </p:sp>
      <p:sp>
        <p:nvSpPr>
          <p:cNvPr id="95" name="Прямоугольник 94"/>
          <p:cNvSpPr/>
          <p:nvPr/>
        </p:nvSpPr>
        <p:spPr>
          <a:xfrm>
            <a:off x="80046" y="2287280"/>
            <a:ext cx="188640" cy="1224136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prstClr val="white"/>
                </a:solidFill>
              </a:rPr>
              <a:t>ВХОД</a:t>
            </a:r>
          </a:p>
        </p:txBody>
      </p:sp>
      <p:pic>
        <p:nvPicPr>
          <p:cNvPr id="25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883" y="34058"/>
            <a:ext cx="540000" cy="9259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Заголовок 1"/>
          <p:cNvSpPr txBox="1">
            <a:spLocks/>
          </p:cNvSpPr>
          <p:nvPr/>
        </p:nvSpPr>
        <p:spPr>
          <a:xfrm>
            <a:off x="1956312" y="179609"/>
            <a:ext cx="2484277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114" y="493527"/>
            <a:ext cx="5218385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133" y="6447771"/>
            <a:ext cx="5218385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Прямоугольник 5"/>
          <p:cNvSpPr>
            <a:spLocks noChangeArrowheads="1"/>
          </p:cNvSpPr>
          <p:nvPr/>
        </p:nvSpPr>
        <p:spPr bwMode="auto">
          <a:xfrm>
            <a:off x="1775883" y="636196"/>
            <a:ext cx="6670216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Карта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целевого состояния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процесса </a:t>
            </a:r>
            <a:r>
              <a:rPr lang="ru-RU" sz="1400" b="1" i="1" dirty="0"/>
              <a:t>«Оптимизация процесса маршрутизации расписания учебных занятий на примере ГБПОУ «Южно-Уральский агропромышленный колледж</a:t>
            </a:r>
            <a:r>
              <a:rPr lang="ru-RU" sz="1400" b="1" i="1" dirty="0" smtClean="0"/>
              <a:t>»</a:t>
            </a:r>
            <a:endParaRPr lang="ru-RU" sz="16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810854" y="1480912"/>
            <a:ext cx="482203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1</a:t>
            </a:r>
            <a:r>
              <a:rPr lang="ru-RU" sz="1200" b="1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2521788" y="1459706"/>
            <a:ext cx="482203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2</a:t>
            </a:r>
            <a:r>
              <a:rPr lang="ru-RU" sz="1200" b="1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4069038" y="1483896"/>
            <a:ext cx="482203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3</a:t>
            </a:r>
            <a:r>
              <a:rPr lang="ru-RU" sz="1200" b="1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5874168" y="1483896"/>
            <a:ext cx="482203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4</a:t>
            </a:r>
            <a:r>
              <a:rPr lang="ru-RU" sz="1200" b="1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7599135" y="1459706"/>
            <a:ext cx="482203" cy="360363"/>
          </a:xfrm>
          <a:prstGeom prst="rect">
            <a:avLst/>
          </a:prstGeom>
          <a:solidFill>
            <a:srgbClr val="9EE0F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rgbClr val="002060"/>
                </a:solidFill>
              </a:rPr>
              <a:t>ШАГ 5</a:t>
            </a:r>
            <a:r>
              <a:rPr lang="ru-RU" sz="1200" b="1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45" name="Облако 44">
            <a:extLst>
              <a:ext uri="{FF2B5EF4-FFF2-40B4-BE49-F238E27FC236}">
                <a16:creationId xmlns="" xmlns:a16="http://schemas.microsoft.com/office/drawing/2014/main" id="{9ACCF01B-3199-413F-BB8D-FAEC7F3795E3}"/>
              </a:ext>
            </a:extLst>
          </p:cNvPr>
          <p:cNvSpPr/>
          <p:nvPr/>
        </p:nvSpPr>
        <p:spPr>
          <a:xfrm>
            <a:off x="6676004" y="1679843"/>
            <a:ext cx="508495" cy="328831"/>
          </a:xfrm>
          <a:prstGeom prst="cloud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prstClr val="black"/>
                </a:solidFill>
              </a:rPr>
              <a:t>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BFCFCEC-6A8A-4879-960C-08B3AEDF6CD5}"/>
              </a:ext>
            </a:extLst>
          </p:cNvPr>
          <p:cNvSpPr txBox="1"/>
          <p:nvPr/>
        </p:nvSpPr>
        <p:spPr>
          <a:xfrm>
            <a:off x="5148064" y="4097744"/>
            <a:ext cx="33389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prstClr val="black"/>
                </a:solidFill>
              </a:rPr>
              <a:t>Предложения по улучшению</a:t>
            </a:r>
          </a:p>
        </p:txBody>
      </p:sp>
      <p:graphicFrame>
        <p:nvGraphicFramePr>
          <p:cNvPr id="51" name="Таблица 5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30445249"/>
              </p:ext>
            </p:extLst>
          </p:nvPr>
        </p:nvGraphicFramePr>
        <p:xfrm>
          <a:off x="4806015" y="4509120"/>
          <a:ext cx="4248472" cy="206044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24847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2979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1. Цветовая маркировка кабинетов разных корпусов в расписании для облегчения поиска кабинета студентом</a:t>
                      </a:r>
                      <a:endParaRPr lang="ru-RU" alt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52" marR="68552" marT="45717" marB="45717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85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alt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Проведение инструктажа обучающихся по маршрутизации расписания учебных занятий</a:t>
                      </a:r>
                      <a:endParaRPr lang="ru-RU" altLang="ru-RU" sz="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52" marR="68552" marT="45717" marB="45717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85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1100" b="1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ru-RU" altLang="ru-RU" sz="1100" b="1" dirty="0" smtClean="0"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Организация дежурства преподавателей или студентов у расписания с целью оказания помощи</a:t>
                      </a:r>
                      <a:endParaRPr lang="ru-RU" altLang="ru-RU" sz="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52" marR="68552" marT="45717" marB="45717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73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52" marR="68552" marT="45717" marB="45717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73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52" marR="68552" marT="45717" marB="45717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873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altLang="ru-RU" sz="11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52" marR="68552" marT="45717" marB="45717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48" name="Таблица 4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86767877"/>
              </p:ext>
            </p:extLst>
          </p:nvPr>
        </p:nvGraphicFramePr>
        <p:xfrm>
          <a:off x="398721" y="2083980"/>
          <a:ext cx="1291856" cy="1825258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291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45304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Заведующая учебной частью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6167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Составление расписания на неделю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8282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день</a:t>
                      </a:r>
                      <a:endParaRPr lang="ru-RU" sz="10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49" name="Таблица 4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80575017"/>
              </p:ext>
            </p:extLst>
          </p:nvPr>
        </p:nvGraphicFramePr>
        <p:xfrm>
          <a:off x="2093709" y="2083981"/>
          <a:ext cx="1295424" cy="189039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29542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5268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Заведующая учебной частью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7198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Загрузка готового расписания в Сетевой город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4749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день</a:t>
                      </a:r>
                      <a:endParaRPr lang="ru-RU" sz="10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0" name="Таблица 4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45576105"/>
              </p:ext>
            </p:extLst>
          </p:nvPr>
        </p:nvGraphicFramePr>
        <p:xfrm>
          <a:off x="3740006" y="2080101"/>
          <a:ext cx="1291857" cy="1842849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29185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2807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Заведующая учебной частью</a:t>
                      </a:r>
                      <a:endParaRPr lang="ru-RU" sz="1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9781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Вывешивание распечатанного расписания в холле корпуса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1819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мин</a:t>
                      </a:r>
                      <a:endParaRPr lang="ru-RU" sz="10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4" name="Таблица 5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85271783"/>
              </p:ext>
            </p:extLst>
          </p:nvPr>
        </p:nvGraphicFramePr>
        <p:xfrm>
          <a:off x="5406056" y="2083980"/>
          <a:ext cx="1348289" cy="1871332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34828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51201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Студенты</a:t>
                      </a:r>
                      <a:endParaRPr lang="ru-RU" sz="11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defRPr/>
                      </a:pPr>
                      <a:endParaRPr lang="ru-RU" sz="10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813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Ознакомление с расписанием</a:t>
                      </a:r>
                      <a:endParaRPr lang="ru-RU" sz="1200" b="1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ctr" defTabSz="914400" rtl="0" eaLnBrk="1" latinLnBrk="0" hangingPunct="1">
                        <a:defRPr/>
                      </a:pP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78005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мин.</a:t>
                      </a:r>
                    </a:p>
                    <a:p>
                      <a:pPr algn="ctr"/>
                      <a:endParaRPr lang="ru-RU" sz="10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5" name="Таблица 5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50957476"/>
              </p:ext>
            </p:extLst>
          </p:nvPr>
        </p:nvGraphicFramePr>
        <p:xfrm>
          <a:off x="7113186" y="2052083"/>
          <a:ext cx="1362780" cy="1907314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3627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48202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100" b="1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Студенты</a:t>
                      </a:r>
                      <a:endParaRPr lang="ru-RU" sz="1100" b="1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57087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defRPr/>
                      </a:pPr>
                      <a:r>
                        <a:rPr lang="ru-RU" sz="12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Посещение занятий согласно учебного расписания</a:t>
                      </a:r>
                      <a:endParaRPr lang="ru-RU" sz="12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9EE0FE">
                        <a:alpha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68207"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Параметры</a:t>
                      </a:r>
                      <a:r>
                        <a:rPr lang="ru-RU" sz="1000" baseline="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шага</a:t>
                      </a: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5-10  мин.</a:t>
                      </a:r>
                    </a:p>
                    <a:p>
                      <a:pPr algn="ctr"/>
                      <a:endParaRPr lang="ru-RU" sz="1000" dirty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6" name="Стрелка вправо 55"/>
          <p:cNvSpPr/>
          <p:nvPr/>
        </p:nvSpPr>
        <p:spPr>
          <a:xfrm>
            <a:off x="1712884" y="2784938"/>
            <a:ext cx="256967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7" name="Стрелка вправо 56"/>
          <p:cNvSpPr/>
          <p:nvPr/>
        </p:nvSpPr>
        <p:spPr>
          <a:xfrm>
            <a:off x="3430042" y="2799851"/>
            <a:ext cx="256967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8" name="Стрелка вправо 57"/>
          <p:cNvSpPr/>
          <p:nvPr/>
        </p:nvSpPr>
        <p:spPr>
          <a:xfrm>
            <a:off x="5110990" y="2748732"/>
            <a:ext cx="256967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9" name="Стрелка вправо 58"/>
          <p:cNvSpPr/>
          <p:nvPr/>
        </p:nvSpPr>
        <p:spPr>
          <a:xfrm>
            <a:off x="6830999" y="2784938"/>
            <a:ext cx="256967" cy="377212"/>
          </a:xfrm>
          <a:prstGeom prst="rightArrow">
            <a:avLst>
              <a:gd name="adj1" fmla="val 50000"/>
              <a:gd name="adj2" fmla="val 35301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Облако 29">
            <a:extLst>
              <a:ext uri="{FF2B5EF4-FFF2-40B4-BE49-F238E27FC236}">
                <a16:creationId xmlns="" xmlns:a16="http://schemas.microsoft.com/office/drawing/2014/main" id="{9ACCF01B-3199-413F-BB8D-FAEC7F3795E3}"/>
              </a:ext>
            </a:extLst>
          </p:cNvPr>
          <p:cNvSpPr/>
          <p:nvPr/>
        </p:nvSpPr>
        <p:spPr>
          <a:xfrm>
            <a:off x="6722774" y="2092057"/>
            <a:ext cx="508495" cy="328831"/>
          </a:xfrm>
          <a:prstGeom prst="cloud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prstClr val="black"/>
                </a:solidFill>
              </a:rPr>
              <a:t>2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2" name="Облако 31">
            <a:extLst>
              <a:ext uri="{FF2B5EF4-FFF2-40B4-BE49-F238E27FC236}">
                <a16:creationId xmlns="" xmlns:a16="http://schemas.microsoft.com/office/drawing/2014/main" id="{9ACCF01B-3199-413F-BB8D-FAEC7F3795E3}"/>
              </a:ext>
            </a:extLst>
          </p:cNvPr>
          <p:cNvSpPr/>
          <p:nvPr/>
        </p:nvSpPr>
        <p:spPr>
          <a:xfrm>
            <a:off x="6732240" y="2492896"/>
            <a:ext cx="508495" cy="328831"/>
          </a:xfrm>
          <a:prstGeom prst="cloud">
            <a:avLst/>
          </a:prstGeom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prstClr val="black"/>
                </a:solidFill>
              </a:rPr>
              <a:t>3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32960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1582</TotalTime>
  <Words>893</Words>
  <Application>Microsoft Office PowerPoint</Application>
  <PresentationFormat>Экран (4:3)</PresentationFormat>
  <Paragraphs>225</Paragraphs>
  <Slides>17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Тема Office</vt:lpstr>
      <vt:lpstr>think-cell Slide</vt:lpstr>
      <vt:lpstr>Челябинская область</vt:lpstr>
      <vt:lpstr>Слайд 2</vt:lpstr>
      <vt:lpstr>Челябинская область</vt:lpstr>
      <vt:lpstr>Челябинская область</vt:lpstr>
      <vt:lpstr>Челябинская область</vt:lpstr>
      <vt:lpstr>Слайд 6</vt:lpstr>
      <vt:lpstr>Челябинская область</vt:lpstr>
      <vt:lpstr>Слайд 8</vt:lpstr>
      <vt:lpstr>Слайд 9</vt:lpstr>
      <vt:lpstr>Слайд 10</vt:lpstr>
      <vt:lpstr>Челябинская область</vt:lpstr>
      <vt:lpstr>Достигнутые результаты (было и стало) </vt:lpstr>
      <vt:lpstr>Челябинская область</vt:lpstr>
      <vt:lpstr>Слайд 14</vt:lpstr>
      <vt:lpstr>Стандарт реализации процесса (алгоритм)  «Оптимизация процесса маршрутизации расписания учебных занятий на примере ГБПОУ «Южно-Уральский агропромышленный колледж»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организации</dc:title>
  <dc:creator>Шиянова Елена Николаевна</dc:creator>
  <cp:lastModifiedBy>Methodist</cp:lastModifiedBy>
  <cp:revision>155</cp:revision>
  <cp:lastPrinted>2019-04-25T09:14:46Z</cp:lastPrinted>
  <dcterms:created xsi:type="dcterms:W3CDTF">2018-08-20T14:01:12Z</dcterms:created>
  <dcterms:modified xsi:type="dcterms:W3CDTF">2026-05-21T07:41:02Z</dcterms:modified>
</cp:coreProperties>
</file>